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5" r:id="rId2"/>
    <p:sldId id="264" r:id="rId3"/>
    <p:sldId id="276" r:id="rId4"/>
    <p:sldId id="275" r:id="rId5"/>
    <p:sldId id="279" r:id="rId6"/>
    <p:sldId id="281" r:id="rId7"/>
    <p:sldId id="280" r:id="rId8"/>
  </p:sldIdLst>
  <p:sldSz cx="6858000" cy="9144000" type="screen4x3"/>
  <p:notesSz cx="7099300" cy="10234613"/>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9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p:cViewPr>
        <p:scale>
          <a:sx n="120" d="100"/>
          <a:sy n="120" d="100"/>
        </p:scale>
        <p:origin x="-1195" y="8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3076575" cy="511175"/>
          </a:xfrm>
          <a:prstGeom prst="rect">
            <a:avLst/>
          </a:prstGeom>
        </p:spPr>
        <p:txBody>
          <a:bodyPr vert="horz" lIns="91435" tIns="45718" rIns="91435" bIns="45718" rtlCol="0"/>
          <a:lstStyle>
            <a:lvl1pPr algn="l">
              <a:defRPr sz="1200"/>
            </a:lvl1pPr>
          </a:lstStyle>
          <a:p>
            <a:endParaRPr lang="ca-ES"/>
          </a:p>
        </p:txBody>
      </p:sp>
      <p:sp>
        <p:nvSpPr>
          <p:cNvPr id="3" name="2 Marcador de fecha"/>
          <p:cNvSpPr>
            <a:spLocks noGrp="1"/>
          </p:cNvSpPr>
          <p:nvPr>
            <p:ph type="dt" idx="1"/>
          </p:nvPr>
        </p:nvSpPr>
        <p:spPr>
          <a:xfrm>
            <a:off x="4021139" y="1"/>
            <a:ext cx="3076575" cy="511175"/>
          </a:xfrm>
          <a:prstGeom prst="rect">
            <a:avLst/>
          </a:prstGeom>
        </p:spPr>
        <p:txBody>
          <a:bodyPr vert="horz" lIns="91435" tIns="45718" rIns="91435" bIns="45718" rtlCol="0"/>
          <a:lstStyle>
            <a:lvl1pPr algn="r">
              <a:defRPr sz="1200"/>
            </a:lvl1pPr>
          </a:lstStyle>
          <a:p>
            <a:fld id="{8816861F-1EE9-4146-B00D-98426272719A}" type="datetimeFigureOut">
              <a:rPr lang="ca-ES" smtClean="0"/>
              <a:t>23/12/2019</a:t>
            </a:fld>
            <a:endParaRPr lang="ca-ES"/>
          </a:p>
        </p:txBody>
      </p:sp>
      <p:sp>
        <p:nvSpPr>
          <p:cNvPr id="4" name="3 Marcador de imagen de diapositiva"/>
          <p:cNvSpPr>
            <a:spLocks noGrp="1" noRot="1" noChangeAspect="1"/>
          </p:cNvSpPr>
          <p:nvPr>
            <p:ph type="sldImg" idx="2"/>
          </p:nvPr>
        </p:nvSpPr>
        <p:spPr>
          <a:xfrm>
            <a:off x="2111375" y="768350"/>
            <a:ext cx="2876550" cy="3836988"/>
          </a:xfrm>
          <a:prstGeom prst="rect">
            <a:avLst/>
          </a:prstGeom>
          <a:noFill/>
          <a:ln w="12700">
            <a:solidFill>
              <a:prstClr val="black"/>
            </a:solidFill>
          </a:ln>
        </p:spPr>
        <p:txBody>
          <a:bodyPr vert="horz" lIns="91435" tIns="45718" rIns="91435" bIns="45718" rtlCol="0" anchor="ctr"/>
          <a:lstStyle/>
          <a:p>
            <a:endParaRPr lang="ca-ES"/>
          </a:p>
        </p:txBody>
      </p:sp>
      <p:sp>
        <p:nvSpPr>
          <p:cNvPr id="5" name="4 Marcador de notas"/>
          <p:cNvSpPr>
            <a:spLocks noGrp="1"/>
          </p:cNvSpPr>
          <p:nvPr>
            <p:ph type="body" sz="quarter" idx="3"/>
          </p:nvPr>
        </p:nvSpPr>
        <p:spPr>
          <a:xfrm>
            <a:off x="709614" y="4860926"/>
            <a:ext cx="5680075" cy="4605338"/>
          </a:xfrm>
          <a:prstGeom prst="rect">
            <a:avLst/>
          </a:prstGeom>
        </p:spPr>
        <p:txBody>
          <a:bodyPr vert="horz" lIns="91435" tIns="45718" rIns="91435" bIns="4571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Marcador de pie de página"/>
          <p:cNvSpPr>
            <a:spLocks noGrp="1"/>
          </p:cNvSpPr>
          <p:nvPr>
            <p:ph type="ftr" sz="quarter" idx="4"/>
          </p:nvPr>
        </p:nvSpPr>
        <p:spPr>
          <a:xfrm>
            <a:off x="1" y="9721851"/>
            <a:ext cx="3076575" cy="511175"/>
          </a:xfrm>
          <a:prstGeom prst="rect">
            <a:avLst/>
          </a:prstGeom>
        </p:spPr>
        <p:txBody>
          <a:bodyPr vert="horz" lIns="91435" tIns="45718" rIns="91435" bIns="45718" rtlCol="0" anchor="b"/>
          <a:lstStyle>
            <a:lvl1pPr algn="l">
              <a:defRPr sz="1200"/>
            </a:lvl1pPr>
          </a:lstStyle>
          <a:p>
            <a:endParaRPr lang="ca-ES"/>
          </a:p>
        </p:txBody>
      </p:sp>
      <p:sp>
        <p:nvSpPr>
          <p:cNvPr id="7" name="6 Marcador de número de diapositiva"/>
          <p:cNvSpPr>
            <a:spLocks noGrp="1"/>
          </p:cNvSpPr>
          <p:nvPr>
            <p:ph type="sldNum" sz="quarter" idx="5"/>
          </p:nvPr>
        </p:nvSpPr>
        <p:spPr>
          <a:xfrm>
            <a:off x="4021139" y="9721851"/>
            <a:ext cx="3076575" cy="511175"/>
          </a:xfrm>
          <a:prstGeom prst="rect">
            <a:avLst/>
          </a:prstGeom>
        </p:spPr>
        <p:txBody>
          <a:bodyPr vert="horz" lIns="91435" tIns="45718" rIns="91435" bIns="45718" rtlCol="0" anchor="b"/>
          <a:lstStyle>
            <a:lvl1pPr algn="r">
              <a:defRPr sz="1200"/>
            </a:lvl1pPr>
          </a:lstStyle>
          <a:p>
            <a:fld id="{220B6277-862F-40CF-A7D5-989462BEE618}" type="slidenum">
              <a:rPr lang="ca-ES" smtClean="0"/>
              <a:t>‹Nº›</a:t>
            </a:fld>
            <a:endParaRPr lang="ca-ES"/>
          </a:p>
        </p:txBody>
      </p:sp>
    </p:spTree>
    <p:extLst>
      <p:ext uri="{BB962C8B-B14F-4D97-AF65-F5344CB8AC3E}">
        <p14:creationId xmlns:p14="http://schemas.microsoft.com/office/powerpoint/2010/main" val="1459273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dirty="0"/>
          </a:p>
        </p:txBody>
      </p:sp>
      <p:sp>
        <p:nvSpPr>
          <p:cNvPr id="4" name="3 Marcador de número de diapositiva"/>
          <p:cNvSpPr>
            <a:spLocks noGrp="1"/>
          </p:cNvSpPr>
          <p:nvPr>
            <p:ph type="sldNum" sz="quarter" idx="10"/>
          </p:nvPr>
        </p:nvSpPr>
        <p:spPr/>
        <p:txBody>
          <a:bodyPr/>
          <a:lstStyle/>
          <a:p>
            <a:fld id="{220B6277-862F-40CF-A7D5-989462BEE618}" type="slidenum">
              <a:rPr lang="ca-ES" smtClean="0"/>
              <a:t>2</a:t>
            </a:fld>
            <a:endParaRPr lang="ca-ES"/>
          </a:p>
        </p:txBody>
      </p:sp>
    </p:spTree>
    <p:extLst>
      <p:ext uri="{BB962C8B-B14F-4D97-AF65-F5344CB8AC3E}">
        <p14:creationId xmlns:p14="http://schemas.microsoft.com/office/powerpoint/2010/main" val="527894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p>
            <a:fld id="{081509C0-C5A9-43E1-9F62-83B97BFD60FF}" type="datetimeFigureOut">
              <a:rPr lang="ca-ES" smtClean="0"/>
              <a:t>23/12/2019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DA1AE46B-8D03-41E4-B766-FFD28B1073AC}" type="slidenum">
              <a:rPr lang="ca-ES" smtClean="0"/>
              <a:t>‹Nº›</a:t>
            </a:fld>
            <a:endParaRPr lang="ca-ES"/>
          </a:p>
        </p:txBody>
      </p:sp>
    </p:spTree>
    <p:extLst>
      <p:ext uri="{BB962C8B-B14F-4D97-AF65-F5344CB8AC3E}">
        <p14:creationId xmlns:p14="http://schemas.microsoft.com/office/powerpoint/2010/main" val="17670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081509C0-C5A9-43E1-9F62-83B97BFD60FF}" type="datetimeFigureOut">
              <a:rPr lang="ca-ES" smtClean="0"/>
              <a:t>23/12/2019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DA1AE46B-8D03-41E4-B766-FFD28B1073AC}" type="slidenum">
              <a:rPr lang="ca-ES" smtClean="0"/>
              <a:t>‹Nº›</a:t>
            </a:fld>
            <a:endParaRPr lang="ca-ES"/>
          </a:p>
        </p:txBody>
      </p:sp>
    </p:spTree>
    <p:extLst>
      <p:ext uri="{BB962C8B-B14F-4D97-AF65-F5344CB8AC3E}">
        <p14:creationId xmlns:p14="http://schemas.microsoft.com/office/powerpoint/2010/main" val="101976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081509C0-C5A9-43E1-9F62-83B97BFD60FF}" type="datetimeFigureOut">
              <a:rPr lang="ca-ES" smtClean="0"/>
              <a:t>23/12/2019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DA1AE46B-8D03-41E4-B766-FFD28B1073AC}" type="slidenum">
              <a:rPr lang="ca-ES" smtClean="0"/>
              <a:t>‹Nº›</a:t>
            </a:fld>
            <a:endParaRPr lang="ca-ES"/>
          </a:p>
        </p:txBody>
      </p:sp>
    </p:spTree>
    <p:extLst>
      <p:ext uri="{BB962C8B-B14F-4D97-AF65-F5344CB8AC3E}">
        <p14:creationId xmlns:p14="http://schemas.microsoft.com/office/powerpoint/2010/main" val="231965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081509C0-C5A9-43E1-9F62-83B97BFD60FF}" type="datetimeFigureOut">
              <a:rPr lang="ca-ES" smtClean="0"/>
              <a:t>23/12/2019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DA1AE46B-8D03-41E4-B766-FFD28B1073AC}" type="slidenum">
              <a:rPr lang="ca-ES" smtClean="0"/>
              <a:t>‹Nº›</a:t>
            </a:fld>
            <a:endParaRPr lang="ca-ES"/>
          </a:p>
        </p:txBody>
      </p:sp>
    </p:spTree>
    <p:extLst>
      <p:ext uri="{BB962C8B-B14F-4D97-AF65-F5344CB8AC3E}">
        <p14:creationId xmlns:p14="http://schemas.microsoft.com/office/powerpoint/2010/main" val="305987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81509C0-C5A9-43E1-9F62-83B97BFD60FF}" type="datetimeFigureOut">
              <a:rPr lang="ca-ES" smtClean="0"/>
              <a:t>23/12/2019</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DA1AE46B-8D03-41E4-B766-FFD28B1073AC}" type="slidenum">
              <a:rPr lang="ca-ES" smtClean="0"/>
              <a:t>‹Nº›</a:t>
            </a:fld>
            <a:endParaRPr lang="ca-ES"/>
          </a:p>
        </p:txBody>
      </p:sp>
    </p:spTree>
    <p:extLst>
      <p:ext uri="{BB962C8B-B14F-4D97-AF65-F5344CB8AC3E}">
        <p14:creationId xmlns:p14="http://schemas.microsoft.com/office/powerpoint/2010/main" val="1254462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p>
            <a:fld id="{081509C0-C5A9-43E1-9F62-83B97BFD60FF}" type="datetimeFigureOut">
              <a:rPr lang="ca-ES" smtClean="0"/>
              <a:t>23/12/2019</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DA1AE46B-8D03-41E4-B766-FFD28B1073AC}" type="slidenum">
              <a:rPr lang="ca-ES" smtClean="0"/>
              <a:t>‹Nº›</a:t>
            </a:fld>
            <a:endParaRPr lang="ca-ES"/>
          </a:p>
        </p:txBody>
      </p:sp>
    </p:spTree>
    <p:extLst>
      <p:ext uri="{BB962C8B-B14F-4D97-AF65-F5344CB8AC3E}">
        <p14:creationId xmlns:p14="http://schemas.microsoft.com/office/powerpoint/2010/main" val="272540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p>
            <a:fld id="{081509C0-C5A9-43E1-9F62-83B97BFD60FF}" type="datetimeFigureOut">
              <a:rPr lang="ca-ES" smtClean="0"/>
              <a:t>23/12/2019</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DA1AE46B-8D03-41E4-B766-FFD28B1073AC}" type="slidenum">
              <a:rPr lang="ca-ES" smtClean="0"/>
              <a:t>‹Nº›</a:t>
            </a:fld>
            <a:endParaRPr lang="ca-ES"/>
          </a:p>
        </p:txBody>
      </p:sp>
    </p:spTree>
    <p:extLst>
      <p:ext uri="{BB962C8B-B14F-4D97-AF65-F5344CB8AC3E}">
        <p14:creationId xmlns:p14="http://schemas.microsoft.com/office/powerpoint/2010/main" val="357147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p>
            <a:fld id="{081509C0-C5A9-43E1-9F62-83B97BFD60FF}" type="datetimeFigureOut">
              <a:rPr lang="ca-ES" smtClean="0"/>
              <a:t>23/12/2019</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DA1AE46B-8D03-41E4-B766-FFD28B1073AC}" type="slidenum">
              <a:rPr lang="ca-ES" smtClean="0"/>
              <a:t>‹Nº›</a:t>
            </a:fld>
            <a:endParaRPr lang="ca-ES"/>
          </a:p>
        </p:txBody>
      </p:sp>
    </p:spTree>
    <p:extLst>
      <p:ext uri="{BB962C8B-B14F-4D97-AF65-F5344CB8AC3E}">
        <p14:creationId xmlns:p14="http://schemas.microsoft.com/office/powerpoint/2010/main" val="249239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81509C0-C5A9-43E1-9F62-83B97BFD60FF}" type="datetimeFigureOut">
              <a:rPr lang="ca-ES" smtClean="0"/>
              <a:t>23/12/2019</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DA1AE46B-8D03-41E4-B766-FFD28B1073AC}" type="slidenum">
              <a:rPr lang="ca-ES" smtClean="0"/>
              <a:t>‹Nº›</a:t>
            </a:fld>
            <a:endParaRPr lang="ca-ES"/>
          </a:p>
        </p:txBody>
      </p:sp>
    </p:spTree>
    <p:extLst>
      <p:ext uri="{BB962C8B-B14F-4D97-AF65-F5344CB8AC3E}">
        <p14:creationId xmlns:p14="http://schemas.microsoft.com/office/powerpoint/2010/main" val="391978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81509C0-C5A9-43E1-9F62-83B97BFD60FF}" type="datetimeFigureOut">
              <a:rPr lang="ca-ES" smtClean="0"/>
              <a:t>23/12/2019</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DA1AE46B-8D03-41E4-B766-FFD28B1073AC}" type="slidenum">
              <a:rPr lang="ca-ES" smtClean="0"/>
              <a:t>‹Nº›</a:t>
            </a:fld>
            <a:endParaRPr lang="ca-ES"/>
          </a:p>
        </p:txBody>
      </p:sp>
    </p:spTree>
    <p:extLst>
      <p:ext uri="{BB962C8B-B14F-4D97-AF65-F5344CB8AC3E}">
        <p14:creationId xmlns:p14="http://schemas.microsoft.com/office/powerpoint/2010/main" val="48713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81509C0-C5A9-43E1-9F62-83B97BFD60FF}" type="datetimeFigureOut">
              <a:rPr lang="ca-ES" smtClean="0"/>
              <a:t>23/12/2019</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DA1AE46B-8D03-41E4-B766-FFD28B1073AC}" type="slidenum">
              <a:rPr lang="ca-ES" smtClean="0"/>
              <a:t>‹Nº›</a:t>
            </a:fld>
            <a:endParaRPr lang="ca-ES"/>
          </a:p>
        </p:txBody>
      </p:sp>
    </p:spTree>
    <p:extLst>
      <p:ext uri="{BB962C8B-B14F-4D97-AF65-F5344CB8AC3E}">
        <p14:creationId xmlns:p14="http://schemas.microsoft.com/office/powerpoint/2010/main" val="3322471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81509C0-C5A9-43E1-9F62-83B97BFD60FF}" type="datetimeFigureOut">
              <a:rPr lang="ca-ES" smtClean="0"/>
              <a:t>23/12/2019</a:t>
            </a:fld>
            <a:endParaRPr lang="ca-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A1AE46B-8D03-41E4-B766-FFD28B1073AC}" type="slidenum">
              <a:rPr lang="ca-ES" smtClean="0"/>
              <a:t>‹Nº›</a:t>
            </a:fld>
            <a:endParaRPr lang="ca-ES"/>
          </a:p>
        </p:txBody>
      </p:sp>
    </p:spTree>
    <p:extLst>
      <p:ext uri="{BB962C8B-B14F-4D97-AF65-F5344CB8AC3E}">
        <p14:creationId xmlns:p14="http://schemas.microsoft.com/office/powerpoint/2010/main" val="3916589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bit.ly/36TfJIL"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lego.com/es-es/page/static/pick-a-brick" TargetMode="External"/><Relationship Id="rId7" Type="http://schemas.openxmlformats.org/officeDocument/2006/relationships/hyperlink" Target="https://lego-digital-designer.en.softonic.co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bit.ly/34EvP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it.ly/2K7MHLR" TargetMode="External"/><Relationship Id="rId2" Type="http://schemas.openxmlformats.org/officeDocument/2006/relationships/hyperlink" Target="https://en.wikipedia.org/wiki/CPK_coloring"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app.box.com/s/vtmek8dyqfpp8ynat0thsqq9f6g46bi4" TargetMode="External"/><Relationship Id="rId2" Type="http://schemas.openxmlformats.org/officeDocument/2006/relationships/hyperlink" Target="mailto:jdomen44@xtec.cat"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556792" y="584796"/>
            <a:ext cx="3437704" cy="1394916"/>
          </a:xfrm>
          <a:prstGeom prst="roundRect">
            <a:avLst>
              <a:gd name="adj" fmla="val 3034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4 CuadroTexto"/>
          <p:cNvSpPr txBox="1"/>
          <p:nvPr/>
        </p:nvSpPr>
        <p:spPr>
          <a:xfrm>
            <a:off x="2145804" y="1013991"/>
            <a:ext cx="2219300" cy="830997"/>
          </a:xfrm>
          <a:prstGeom prst="rect">
            <a:avLst/>
          </a:prstGeom>
          <a:noFill/>
        </p:spPr>
        <p:txBody>
          <a:bodyPr wrap="square" rtlCol="0">
            <a:spAutoFit/>
          </a:bodyPr>
          <a:lstStyle/>
          <a:p>
            <a:r>
              <a:rPr lang="ca-ES" sz="2400" b="1" dirty="0" smtClean="0">
                <a:solidFill>
                  <a:schemeClr val="bg1"/>
                </a:solidFill>
              </a:rPr>
              <a:t>LIFE BRICKS </a:t>
            </a:r>
            <a:r>
              <a:rPr lang="ca-ES" sz="2400" b="1" dirty="0" smtClean="0">
                <a:solidFill>
                  <a:schemeClr val="bg1"/>
                </a:solidFill>
              </a:rPr>
              <a:t>2.1</a:t>
            </a:r>
            <a:endParaRPr lang="ca-ES" sz="2400" b="1" dirty="0" smtClean="0">
              <a:solidFill>
                <a:schemeClr val="bg1"/>
              </a:solidFill>
            </a:endParaRPr>
          </a:p>
          <a:p>
            <a:pPr algn="ctr"/>
            <a:r>
              <a:rPr lang="ca-ES" sz="2400" b="1" i="1" dirty="0" err="1" smtClean="0">
                <a:solidFill>
                  <a:schemeClr val="bg1"/>
                </a:solidFill>
              </a:rPr>
              <a:t>Didactic</a:t>
            </a:r>
            <a:r>
              <a:rPr lang="ca-ES" sz="2400" b="1" i="1" dirty="0" smtClean="0">
                <a:solidFill>
                  <a:schemeClr val="bg1"/>
                </a:solidFill>
              </a:rPr>
              <a:t> </a:t>
            </a:r>
            <a:r>
              <a:rPr lang="ca-ES" sz="2400" b="1" i="1" dirty="0" err="1" smtClean="0">
                <a:solidFill>
                  <a:schemeClr val="bg1"/>
                </a:solidFill>
              </a:rPr>
              <a:t>Guide</a:t>
            </a:r>
            <a:endParaRPr lang="ca-ES" sz="2400" b="1" i="1" dirty="0">
              <a:solidFill>
                <a:schemeClr val="bg1"/>
              </a:solidFill>
            </a:endParaRPr>
          </a:p>
        </p:txBody>
      </p:sp>
      <p:sp>
        <p:nvSpPr>
          <p:cNvPr id="8" name="7 CuadroTexto"/>
          <p:cNvSpPr txBox="1"/>
          <p:nvPr/>
        </p:nvSpPr>
        <p:spPr>
          <a:xfrm>
            <a:off x="307265" y="8623161"/>
            <a:ext cx="5341617" cy="400110"/>
          </a:xfrm>
          <a:prstGeom prst="rect">
            <a:avLst/>
          </a:prstGeom>
          <a:noFill/>
        </p:spPr>
        <p:txBody>
          <a:bodyPr wrap="square" rtlCol="0">
            <a:spAutoFit/>
          </a:bodyPr>
          <a:lstStyle/>
          <a:p>
            <a:pPr algn="just"/>
            <a:r>
              <a:rPr lang="ca-ES" sz="1000" dirty="0" err="1" smtClean="0">
                <a:solidFill>
                  <a:schemeClr val="bg1">
                    <a:lumMod val="50000"/>
                  </a:schemeClr>
                </a:solidFill>
              </a:rPr>
              <a:t>This</a:t>
            </a:r>
            <a:r>
              <a:rPr lang="ca-ES" sz="1000" dirty="0" smtClean="0">
                <a:solidFill>
                  <a:schemeClr val="bg1">
                    <a:lumMod val="50000"/>
                  </a:schemeClr>
                </a:solidFill>
              </a:rPr>
              <a:t> card is part of </a:t>
            </a:r>
            <a:r>
              <a:rPr lang="ca-ES" sz="1000" dirty="0" err="1" smtClean="0">
                <a:solidFill>
                  <a:schemeClr val="bg1">
                    <a:lumMod val="50000"/>
                  </a:schemeClr>
                </a:solidFill>
              </a:rPr>
              <a:t>the</a:t>
            </a:r>
            <a:r>
              <a:rPr lang="ca-ES" sz="1000" dirty="0" smtClean="0">
                <a:solidFill>
                  <a:schemeClr val="bg1">
                    <a:lumMod val="50000"/>
                  </a:schemeClr>
                </a:solidFill>
              </a:rPr>
              <a:t> materials of </a:t>
            </a:r>
            <a:r>
              <a:rPr lang="ca-ES" sz="1000" dirty="0" err="1" smtClean="0">
                <a:solidFill>
                  <a:schemeClr val="bg1">
                    <a:lumMod val="50000"/>
                  </a:schemeClr>
                </a:solidFill>
              </a:rPr>
              <a:t>the</a:t>
            </a:r>
            <a:r>
              <a:rPr lang="ca-ES" sz="1000" dirty="0" smtClean="0">
                <a:solidFill>
                  <a:schemeClr val="bg1">
                    <a:lumMod val="50000"/>
                  </a:schemeClr>
                </a:solidFill>
              </a:rPr>
              <a:t> </a:t>
            </a:r>
            <a:r>
              <a:rPr lang="ca-ES" sz="1000" dirty="0" err="1" smtClean="0">
                <a:solidFill>
                  <a:schemeClr val="bg1">
                    <a:lumMod val="50000"/>
                  </a:schemeClr>
                </a:solidFill>
              </a:rPr>
              <a:t>activity</a:t>
            </a:r>
            <a:r>
              <a:rPr lang="ca-ES" sz="1000" dirty="0" smtClean="0">
                <a:solidFill>
                  <a:schemeClr val="bg1">
                    <a:lumMod val="50000"/>
                  </a:schemeClr>
                </a:solidFill>
              </a:rPr>
              <a:t> “</a:t>
            </a:r>
            <a:r>
              <a:rPr lang="ca-ES" sz="1000" dirty="0" err="1" smtClean="0">
                <a:solidFill>
                  <a:schemeClr val="bg1">
                    <a:lumMod val="50000"/>
                  </a:schemeClr>
                </a:solidFill>
              </a:rPr>
              <a:t>LifeBricks</a:t>
            </a:r>
            <a:r>
              <a:rPr lang="ca-ES" sz="1000" dirty="0" smtClean="0">
                <a:solidFill>
                  <a:schemeClr val="bg1">
                    <a:lumMod val="50000"/>
                  </a:schemeClr>
                </a:solidFill>
              </a:rPr>
              <a:t>” Materials of </a:t>
            </a:r>
            <a:r>
              <a:rPr lang="ca-ES" sz="1000" dirty="0" err="1" smtClean="0">
                <a:solidFill>
                  <a:schemeClr val="bg1">
                    <a:lumMod val="50000"/>
                  </a:schemeClr>
                </a:solidFill>
              </a:rPr>
              <a:t>the</a:t>
            </a:r>
            <a:r>
              <a:rPr lang="ca-ES" sz="1000" dirty="0" smtClean="0">
                <a:solidFill>
                  <a:schemeClr val="bg1">
                    <a:lumMod val="50000"/>
                  </a:schemeClr>
                </a:solidFill>
              </a:rPr>
              <a:t> </a:t>
            </a:r>
            <a:r>
              <a:rPr lang="ca-ES" sz="1000" dirty="0" err="1" smtClean="0">
                <a:solidFill>
                  <a:schemeClr val="bg1">
                    <a:lumMod val="50000"/>
                  </a:schemeClr>
                </a:solidFill>
              </a:rPr>
              <a:t>activity</a:t>
            </a:r>
            <a:r>
              <a:rPr lang="ca-ES" sz="1000" dirty="0" smtClean="0">
                <a:solidFill>
                  <a:schemeClr val="bg1">
                    <a:lumMod val="50000"/>
                  </a:schemeClr>
                </a:solidFill>
              </a:rPr>
              <a:t> </a:t>
            </a:r>
            <a:r>
              <a:rPr lang="ca-ES" sz="1000" dirty="0" err="1" smtClean="0">
                <a:solidFill>
                  <a:schemeClr val="bg1">
                    <a:lumMod val="50000"/>
                  </a:schemeClr>
                </a:solidFill>
              </a:rPr>
              <a:t>and</a:t>
            </a:r>
            <a:r>
              <a:rPr lang="ca-ES" sz="1000" dirty="0" smtClean="0">
                <a:solidFill>
                  <a:schemeClr val="bg1">
                    <a:lumMod val="50000"/>
                  </a:schemeClr>
                </a:solidFill>
              </a:rPr>
              <a:t> </a:t>
            </a:r>
            <a:r>
              <a:rPr lang="ca-ES" sz="1000" dirty="0" err="1" smtClean="0">
                <a:solidFill>
                  <a:schemeClr val="bg1">
                    <a:lumMod val="50000"/>
                  </a:schemeClr>
                </a:solidFill>
              </a:rPr>
              <a:t>Didactic</a:t>
            </a:r>
            <a:r>
              <a:rPr lang="ca-ES" sz="1000" dirty="0" smtClean="0">
                <a:solidFill>
                  <a:schemeClr val="bg1">
                    <a:lumMod val="50000"/>
                  </a:schemeClr>
                </a:solidFill>
              </a:rPr>
              <a:t> </a:t>
            </a:r>
            <a:r>
              <a:rPr lang="ca-ES" sz="1000" dirty="0" err="1" smtClean="0">
                <a:solidFill>
                  <a:schemeClr val="bg1">
                    <a:lumMod val="50000"/>
                  </a:schemeClr>
                </a:solidFill>
              </a:rPr>
              <a:t>Guides</a:t>
            </a:r>
            <a:r>
              <a:rPr lang="ca-ES" sz="1000" dirty="0" smtClean="0">
                <a:solidFill>
                  <a:schemeClr val="bg1">
                    <a:lumMod val="50000"/>
                  </a:schemeClr>
                </a:solidFill>
              </a:rPr>
              <a:t> </a:t>
            </a:r>
            <a:r>
              <a:rPr lang="ca-ES" sz="1000" dirty="0" err="1" smtClean="0">
                <a:solidFill>
                  <a:schemeClr val="bg1">
                    <a:lumMod val="50000"/>
                  </a:schemeClr>
                </a:solidFill>
              </a:rPr>
              <a:t>are</a:t>
            </a:r>
            <a:r>
              <a:rPr lang="ca-ES" sz="1000" dirty="0" smtClean="0">
                <a:solidFill>
                  <a:schemeClr val="bg1">
                    <a:lumMod val="50000"/>
                  </a:schemeClr>
                </a:solidFill>
              </a:rPr>
              <a:t> </a:t>
            </a:r>
            <a:r>
              <a:rPr lang="ca-ES" sz="1000" dirty="0" err="1" smtClean="0">
                <a:solidFill>
                  <a:schemeClr val="bg1">
                    <a:lumMod val="50000"/>
                  </a:schemeClr>
                </a:solidFill>
              </a:rPr>
              <a:t>available</a:t>
            </a:r>
            <a:r>
              <a:rPr lang="ca-ES" sz="1000" dirty="0" smtClean="0">
                <a:solidFill>
                  <a:schemeClr val="bg1">
                    <a:lumMod val="50000"/>
                  </a:schemeClr>
                </a:solidFill>
              </a:rPr>
              <a:t> for </a:t>
            </a:r>
            <a:r>
              <a:rPr lang="ca-ES" sz="1000" dirty="0" err="1" smtClean="0">
                <a:solidFill>
                  <a:schemeClr val="bg1">
                    <a:lumMod val="50000"/>
                  </a:schemeClr>
                </a:solidFill>
              </a:rPr>
              <a:t>its</a:t>
            </a:r>
            <a:r>
              <a:rPr lang="ca-ES" sz="1000" dirty="0" smtClean="0">
                <a:solidFill>
                  <a:schemeClr val="bg1">
                    <a:lumMod val="50000"/>
                  </a:schemeClr>
                </a:solidFill>
              </a:rPr>
              <a:t> </a:t>
            </a:r>
            <a:r>
              <a:rPr lang="ca-ES" sz="1000" dirty="0" err="1" smtClean="0">
                <a:solidFill>
                  <a:schemeClr val="bg1">
                    <a:lumMod val="50000"/>
                  </a:schemeClr>
                </a:solidFill>
              </a:rPr>
              <a:t>download</a:t>
            </a:r>
            <a:r>
              <a:rPr lang="ca-ES" sz="1000" dirty="0" smtClean="0">
                <a:solidFill>
                  <a:schemeClr val="bg1">
                    <a:lumMod val="50000"/>
                  </a:schemeClr>
                </a:solidFill>
              </a:rPr>
              <a:t> </a:t>
            </a:r>
            <a:r>
              <a:rPr lang="ca-ES" sz="1000" dirty="0" err="1" smtClean="0">
                <a:solidFill>
                  <a:schemeClr val="bg1">
                    <a:lumMod val="50000"/>
                  </a:schemeClr>
                </a:solidFill>
              </a:rPr>
              <a:t>at</a:t>
            </a:r>
            <a:r>
              <a:rPr lang="ca-ES" sz="1000" dirty="0" smtClean="0">
                <a:solidFill>
                  <a:schemeClr val="bg1">
                    <a:lumMod val="50000"/>
                  </a:schemeClr>
                </a:solidFill>
              </a:rPr>
              <a:t>: https://bit.ly/2ZksPOp </a:t>
            </a:r>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248" y="8676457"/>
            <a:ext cx="949193" cy="33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Título"/>
          <p:cNvSpPr>
            <a:spLocks noGrp="1"/>
          </p:cNvSpPr>
          <p:nvPr>
            <p:ph type="title"/>
          </p:nvPr>
        </p:nvSpPr>
        <p:spPr>
          <a:xfrm>
            <a:off x="843186" y="6192118"/>
            <a:ext cx="5310183" cy="1934736"/>
          </a:xfrm>
        </p:spPr>
        <p:txBody>
          <a:bodyPr>
            <a:normAutofit fontScale="90000"/>
          </a:bodyPr>
          <a:lstStyle/>
          <a:p>
            <a:pPr marL="84138" algn="l">
              <a:spcAft>
                <a:spcPts val="1200"/>
              </a:spcAft>
            </a:pPr>
            <a:r>
              <a:rPr lang="ca-ES" sz="2800" dirty="0" smtClean="0">
                <a:solidFill>
                  <a:schemeClr val="accent5"/>
                </a:solidFill>
              </a:rPr>
              <a:t>1.Preparing </a:t>
            </a:r>
            <a:r>
              <a:rPr lang="ca-ES" sz="2800" dirty="0" err="1" smtClean="0">
                <a:solidFill>
                  <a:schemeClr val="accent5"/>
                </a:solidFill>
              </a:rPr>
              <a:t>the</a:t>
            </a:r>
            <a:r>
              <a:rPr lang="ca-ES" sz="2800" dirty="0" smtClean="0">
                <a:solidFill>
                  <a:schemeClr val="accent5"/>
                </a:solidFill>
              </a:rPr>
              <a:t> Materials</a:t>
            </a:r>
            <a:br>
              <a:rPr lang="ca-ES" sz="2800" dirty="0" smtClean="0">
                <a:solidFill>
                  <a:schemeClr val="accent5"/>
                </a:solidFill>
              </a:rPr>
            </a:br>
            <a:r>
              <a:rPr lang="ca-ES" sz="2800" dirty="0" smtClean="0">
                <a:solidFill>
                  <a:schemeClr val="accent5"/>
                </a:solidFill>
              </a:rPr>
              <a:t>2.Depeloping </a:t>
            </a:r>
            <a:r>
              <a:rPr lang="ca-ES" sz="2800" dirty="0" err="1" smtClean="0">
                <a:solidFill>
                  <a:schemeClr val="accent5"/>
                </a:solidFill>
              </a:rPr>
              <a:t>the</a:t>
            </a:r>
            <a:r>
              <a:rPr lang="ca-ES" sz="2800" dirty="0" smtClean="0">
                <a:solidFill>
                  <a:schemeClr val="accent5"/>
                </a:solidFill>
              </a:rPr>
              <a:t> </a:t>
            </a:r>
            <a:r>
              <a:rPr lang="ca-ES" sz="2800" dirty="0" err="1" smtClean="0">
                <a:solidFill>
                  <a:schemeClr val="accent5"/>
                </a:solidFill>
              </a:rPr>
              <a:t>activity</a:t>
            </a:r>
            <a:r>
              <a:rPr lang="ca-ES" sz="2800" dirty="0">
                <a:solidFill>
                  <a:schemeClr val="accent5"/>
                </a:solidFill>
              </a:rPr>
              <a:t/>
            </a:r>
            <a:br>
              <a:rPr lang="ca-ES" sz="2800" dirty="0">
                <a:solidFill>
                  <a:schemeClr val="accent5"/>
                </a:solidFill>
              </a:rPr>
            </a:br>
            <a:r>
              <a:rPr lang="ca-ES" sz="2800" dirty="0" smtClean="0">
                <a:solidFill>
                  <a:schemeClr val="accent5"/>
                </a:solidFill>
              </a:rPr>
              <a:t>3.Key </a:t>
            </a:r>
            <a:r>
              <a:rPr lang="ca-ES" sz="2800" dirty="0" err="1" smtClean="0">
                <a:solidFill>
                  <a:schemeClr val="accent5"/>
                </a:solidFill>
              </a:rPr>
              <a:t>Ideas</a:t>
            </a:r>
            <a:r>
              <a:rPr lang="ca-ES" sz="2800" dirty="0" smtClean="0">
                <a:solidFill>
                  <a:schemeClr val="accent5"/>
                </a:solidFill>
              </a:rPr>
              <a:t> </a:t>
            </a:r>
            <a:r>
              <a:rPr lang="ca-ES" sz="2800" dirty="0" err="1" smtClean="0">
                <a:solidFill>
                  <a:schemeClr val="accent5"/>
                </a:solidFill>
              </a:rPr>
              <a:t>an</a:t>
            </a:r>
            <a:r>
              <a:rPr lang="ca-ES" sz="2800" dirty="0" smtClean="0">
                <a:solidFill>
                  <a:schemeClr val="accent5"/>
                </a:solidFill>
              </a:rPr>
              <a:t> </a:t>
            </a:r>
            <a:r>
              <a:rPr lang="ca-ES" sz="2800" dirty="0" err="1" smtClean="0">
                <a:solidFill>
                  <a:schemeClr val="accent5"/>
                </a:solidFill>
              </a:rPr>
              <a:t>Further</a:t>
            </a:r>
            <a:r>
              <a:rPr lang="ca-ES" sz="2800" dirty="0" smtClean="0">
                <a:solidFill>
                  <a:schemeClr val="accent5"/>
                </a:solidFill>
              </a:rPr>
              <a:t> </a:t>
            </a:r>
            <a:r>
              <a:rPr lang="ca-ES" sz="2800" dirty="0" err="1" smtClean="0">
                <a:solidFill>
                  <a:schemeClr val="accent5"/>
                </a:solidFill>
              </a:rPr>
              <a:t>developments</a:t>
            </a:r>
            <a:r>
              <a:rPr lang="ca-ES" sz="2800" dirty="0" smtClean="0">
                <a:solidFill>
                  <a:schemeClr val="accent5"/>
                </a:solidFill>
              </a:rPr>
              <a:t/>
            </a:r>
            <a:br>
              <a:rPr lang="ca-ES" sz="2800" dirty="0" smtClean="0">
                <a:solidFill>
                  <a:schemeClr val="accent5"/>
                </a:solidFill>
              </a:rPr>
            </a:br>
            <a:r>
              <a:rPr lang="ca-ES" sz="2800" dirty="0" smtClean="0">
                <a:solidFill>
                  <a:schemeClr val="accent5"/>
                </a:solidFill>
              </a:rPr>
              <a:t>4.Credits, </a:t>
            </a:r>
            <a:r>
              <a:rPr lang="ca-ES" sz="2800" dirty="0" err="1" smtClean="0">
                <a:solidFill>
                  <a:schemeClr val="accent5"/>
                </a:solidFill>
              </a:rPr>
              <a:t>Licenses</a:t>
            </a:r>
            <a:r>
              <a:rPr lang="ca-ES" sz="2800" dirty="0" smtClean="0">
                <a:solidFill>
                  <a:schemeClr val="accent5"/>
                </a:solidFill>
              </a:rPr>
              <a:t> </a:t>
            </a:r>
            <a:r>
              <a:rPr lang="ca-ES" sz="2800" dirty="0" err="1" smtClean="0">
                <a:solidFill>
                  <a:schemeClr val="accent5"/>
                </a:solidFill>
              </a:rPr>
              <a:t>and</a:t>
            </a:r>
            <a:r>
              <a:rPr lang="ca-ES" sz="2800" dirty="0" smtClean="0">
                <a:solidFill>
                  <a:schemeClr val="accent5"/>
                </a:solidFill>
              </a:rPr>
              <a:t> </a:t>
            </a:r>
            <a:r>
              <a:rPr lang="ca-ES" sz="2800" dirty="0" err="1" smtClean="0">
                <a:solidFill>
                  <a:schemeClr val="accent5"/>
                </a:solidFill>
              </a:rPr>
              <a:t>Contact</a:t>
            </a:r>
            <a:endParaRPr lang="ca-ES" sz="2800" dirty="0">
              <a:solidFill>
                <a:schemeClr val="accent5"/>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712" y="2267744"/>
            <a:ext cx="5191904" cy="3893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778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7360" y="366184"/>
            <a:ext cx="4407783" cy="1037464"/>
          </a:xfrm>
        </p:spPr>
        <p:txBody>
          <a:bodyPr>
            <a:normAutofit/>
          </a:bodyPr>
          <a:lstStyle/>
          <a:p>
            <a:r>
              <a:rPr lang="ca-ES" sz="2800" dirty="0" smtClean="0"/>
              <a:t>1.Preparing </a:t>
            </a:r>
            <a:r>
              <a:rPr lang="ca-ES" sz="2800" dirty="0" err="1" smtClean="0"/>
              <a:t>the</a:t>
            </a:r>
            <a:r>
              <a:rPr lang="ca-ES" sz="2800" dirty="0" smtClean="0"/>
              <a:t> materials (1)</a:t>
            </a:r>
            <a:endParaRPr lang="ca-ES" sz="2800" dirty="0"/>
          </a:p>
        </p:txBody>
      </p:sp>
      <p:sp>
        <p:nvSpPr>
          <p:cNvPr id="3" name="2 Marcador de contenido"/>
          <p:cNvSpPr>
            <a:spLocks noGrp="1"/>
          </p:cNvSpPr>
          <p:nvPr>
            <p:ph idx="1"/>
          </p:nvPr>
        </p:nvSpPr>
        <p:spPr>
          <a:xfrm>
            <a:off x="372696" y="1187624"/>
            <a:ext cx="6172200" cy="792088"/>
          </a:xfrm>
        </p:spPr>
        <p:txBody>
          <a:bodyPr>
            <a:normAutofit fontScale="92500" lnSpcReduction="10000"/>
          </a:bodyPr>
          <a:lstStyle/>
          <a:p>
            <a:pPr marL="0" indent="0" algn="just">
              <a:buNone/>
            </a:pPr>
            <a:r>
              <a:rPr lang="ca-ES" sz="1200" dirty="0" smtClean="0"/>
              <a:t>To </a:t>
            </a:r>
            <a:r>
              <a:rPr lang="ca-ES" sz="1200" dirty="0" err="1"/>
              <a:t>develop</a:t>
            </a:r>
            <a:r>
              <a:rPr lang="ca-ES" sz="1200" dirty="0"/>
              <a:t> </a:t>
            </a:r>
            <a:r>
              <a:rPr lang="ca-ES" sz="1200" dirty="0" err="1"/>
              <a:t>the</a:t>
            </a:r>
            <a:r>
              <a:rPr lang="ca-ES" sz="1200" dirty="0"/>
              <a:t> </a:t>
            </a:r>
            <a:r>
              <a:rPr lang="ca-ES" sz="1200" dirty="0" err="1"/>
              <a:t>activity</a:t>
            </a:r>
            <a:r>
              <a:rPr lang="ca-ES" sz="1200" dirty="0"/>
              <a:t>, </a:t>
            </a:r>
            <a:r>
              <a:rPr lang="ca-ES" sz="1200" dirty="0" err="1"/>
              <a:t>you</a:t>
            </a:r>
            <a:r>
              <a:rPr lang="ca-ES" sz="1200" dirty="0"/>
              <a:t> </a:t>
            </a:r>
            <a:r>
              <a:rPr lang="ca-ES" sz="1200" dirty="0" err="1"/>
              <a:t>have</a:t>
            </a:r>
            <a:r>
              <a:rPr lang="ca-ES" sz="1200" dirty="0"/>
              <a:t> to </a:t>
            </a:r>
            <a:r>
              <a:rPr lang="ca-ES" sz="1200" dirty="0" err="1"/>
              <a:t>prepare</a:t>
            </a:r>
            <a:r>
              <a:rPr lang="ca-ES" sz="1200" dirty="0"/>
              <a:t> a </a:t>
            </a:r>
            <a:r>
              <a:rPr lang="ca-ES" sz="1200" i="1" dirty="0" err="1"/>
              <a:t>LifeBricks</a:t>
            </a:r>
            <a:r>
              <a:rPr lang="ca-ES" sz="1200" i="1" dirty="0"/>
              <a:t> Kit </a:t>
            </a:r>
            <a:r>
              <a:rPr lang="ca-ES" sz="1200" dirty="0"/>
              <a:t>for </a:t>
            </a:r>
            <a:r>
              <a:rPr lang="ca-ES" sz="1200" dirty="0" err="1"/>
              <a:t>each</a:t>
            </a:r>
            <a:r>
              <a:rPr lang="ca-ES" sz="1200" dirty="0"/>
              <a:t> </a:t>
            </a:r>
            <a:r>
              <a:rPr lang="ca-ES" sz="1200" dirty="0" err="1" smtClean="0"/>
              <a:t>team</a:t>
            </a:r>
            <a:r>
              <a:rPr lang="ca-ES" sz="1200" dirty="0" smtClean="0"/>
              <a:t> (3-4 </a:t>
            </a:r>
            <a:r>
              <a:rPr lang="ca-ES" sz="1200" dirty="0" err="1" smtClean="0"/>
              <a:t>students</a:t>
            </a:r>
            <a:r>
              <a:rPr lang="ca-ES" sz="1200" dirty="0" smtClean="0"/>
              <a:t> per </a:t>
            </a:r>
            <a:r>
              <a:rPr lang="ca-ES" sz="1200" dirty="0" err="1" smtClean="0"/>
              <a:t>team</a:t>
            </a:r>
            <a:r>
              <a:rPr lang="ca-ES" sz="1200" dirty="0" smtClean="0"/>
              <a:t>). </a:t>
            </a:r>
            <a:r>
              <a:rPr lang="ca-ES" sz="1200" dirty="0" err="1" smtClean="0"/>
              <a:t>This</a:t>
            </a:r>
            <a:r>
              <a:rPr lang="ca-ES" sz="1200" dirty="0" smtClean="0"/>
              <a:t> </a:t>
            </a:r>
            <a:r>
              <a:rPr lang="ca-ES" sz="1200" dirty="0" err="1" smtClean="0"/>
              <a:t>include</a:t>
            </a:r>
            <a:r>
              <a:rPr lang="ca-ES" sz="1200" dirty="0" smtClean="0"/>
              <a:t>:</a:t>
            </a:r>
          </a:p>
          <a:p>
            <a:pPr marL="0" indent="0" algn="just">
              <a:buNone/>
            </a:pPr>
            <a:endParaRPr lang="ca-ES" sz="1200" dirty="0" smtClean="0"/>
          </a:p>
          <a:p>
            <a:pPr marL="0" indent="0" algn="just">
              <a:buNone/>
            </a:pPr>
            <a:r>
              <a:rPr lang="ca-ES" sz="1200" b="1" u="sng" dirty="0" smtClean="0">
                <a:solidFill>
                  <a:schemeClr val="accent5"/>
                </a:solidFill>
              </a:rPr>
              <a:t> </a:t>
            </a:r>
            <a:r>
              <a:rPr lang="ca-ES" sz="1300" b="1" u="sng" dirty="0" err="1" smtClean="0">
                <a:solidFill>
                  <a:schemeClr val="accent5"/>
                </a:solidFill>
              </a:rPr>
              <a:t>Printable</a:t>
            </a:r>
            <a:r>
              <a:rPr lang="ca-ES" sz="1300" b="1" u="sng" dirty="0" smtClean="0">
                <a:solidFill>
                  <a:schemeClr val="accent5"/>
                </a:solidFill>
              </a:rPr>
              <a:t> materials</a:t>
            </a:r>
            <a:r>
              <a:rPr lang="ca-ES" sz="1300" u="sng" dirty="0" smtClean="0">
                <a:solidFill>
                  <a:schemeClr val="accent5"/>
                </a:solidFill>
              </a:rPr>
              <a:t> </a:t>
            </a:r>
            <a:r>
              <a:rPr lang="ca-ES" sz="1200" u="sng" dirty="0" smtClean="0"/>
              <a:t>(</a:t>
            </a:r>
            <a:r>
              <a:rPr lang="ca-ES" sz="1200" dirty="0" err="1"/>
              <a:t>available</a:t>
            </a:r>
            <a:r>
              <a:rPr lang="ca-ES" sz="1200" dirty="0"/>
              <a:t> to </a:t>
            </a:r>
            <a:r>
              <a:rPr lang="ca-ES" sz="1200" dirty="0" err="1"/>
              <a:t>download</a:t>
            </a:r>
            <a:r>
              <a:rPr lang="ca-ES" sz="1200" dirty="0"/>
              <a:t> </a:t>
            </a:r>
            <a:r>
              <a:rPr lang="ca-ES" sz="1200" dirty="0" err="1" smtClean="0"/>
              <a:t>at</a:t>
            </a:r>
            <a:r>
              <a:rPr lang="ca-ES" sz="1200" dirty="0"/>
              <a:t> </a:t>
            </a:r>
            <a:r>
              <a:rPr lang="ca-ES" sz="1200" dirty="0">
                <a:hlinkClick r:id="rId3"/>
              </a:rPr>
              <a:t>https://bit.ly/36TfJIL</a:t>
            </a:r>
            <a:endParaRPr lang="ca-ES" sz="1200" dirty="0" smtClean="0"/>
          </a:p>
        </p:txBody>
      </p:sp>
      <p:sp>
        <p:nvSpPr>
          <p:cNvPr id="4" name="3 Rectángulo redondeado"/>
          <p:cNvSpPr/>
          <p:nvPr/>
        </p:nvSpPr>
        <p:spPr>
          <a:xfrm>
            <a:off x="4149080" y="179512"/>
            <a:ext cx="2384082" cy="405284"/>
          </a:xfrm>
          <a:prstGeom prst="roundRect">
            <a:avLst>
              <a:gd name="adj" fmla="val 3034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4 CuadroTexto"/>
          <p:cNvSpPr txBox="1"/>
          <p:nvPr/>
        </p:nvSpPr>
        <p:spPr>
          <a:xfrm>
            <a:off x="4450060" y="151321"/>
            <a:ext cx="2219300" cy="461665"/>
          </a:xfrm>
          <a:prstGeom prst="rect">
            <a:avLst/>
          </a:prstGeom>
          <a:noFill/>
        </p:spPr>
        <p:txBody>
          <a:bodyPr wrap="square" rtlCol="0">
            <a:spAutoFit/>
          </a:bodyPr>
          <a:lstStyle/>
          <a:p>
            <a:r>
              <a:rPr lang="ca-ES" sz="2400" b="1" dirty="0" smtClean="0">
                <a:solidFill>
                  <a:schemeClr val="bg1"/>
                </a:solidFill>
              </a:rPr>
              <a:t>LIFE BRICKS</a:t>
            </a:r>
            <a:endParaRPr lang="ca-ES" sz="2400" b="1" dirty="0">
              <a:solidFill>
                <a:schemeClr val="bg1"/>
              </a:solidFill>
            </a:endParaRPr>
          </a:p>
        </p:txBody>
      </p:sp>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6951" y="8757043"/>
            <a:ext cx="755743" cy="266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40326" y="5600278"/>
            <a:ext cx="3312368" cy="2862322"/>
          </a:xfrm>
          <a:prstGeom prst="rect">
            <a:avLst/>
          </a:prstGeom>
          <a:solidFill>
            <a:schemeClr val="bg1"/>
          </a:solidFill>
        </p:spPr>
        <p:txBody>
          <a:bodyPr wrap="square" rtlCol="0">
            <a:spAutoFit/>
          </a:bodyPr>
          <a:lstStyle/>
          <a:p>
            <a:pPr algn="just"/>
            <a:r>
              <a:rPr lang="ca-ES" sz="1200" b="1" u="sng" dirty="0"/>
              <a:t> </a:t>
            </a:r>
            <a:r>
              <a:rPr lang="ca-ES" sz="1200" b="1" u="sng" dirty="0" err="1">
                <a:solidFill>
                  <a:schemeClr val="accent5"/>
                </a:solidFill>
              </a:rPr>
              <a:t>Lego</a:t>
            </a:r>
            <a:r>
              <a:rPr lang="ca-ES" sz="1200" b="1" u="sng" dirty="0">
                <a:solidFill>
                  <a:schemeClr val="accent5"/>
                </a:solidFill>
              </a:rPr>
              <a:t> </a:t>
            </a:r>
            <a:r>
              <a:rPr lang="ca-ES" sz="1200" b="1" u="sng" dirty="0" err="1">
                <a:solidFill>
                  <a:schemeClr val="accent5"/>
                </a:solidFill>
              </a:rPr>
              <a:t>pieces</a:t>
            </a:r>
            <a:r>
              <a:rPr lang="ca-ES" sz="1200" dirty="0">
                <a:solidFill>
                  <a:schemeClr val="accent5"/>
                </a:solidFill>
              </a:rPr>
              <a:t>. </a:t>
            </a:r>
          </a:p>
          <a:p>
            <a:pPr algn="just"/>
            <a:r>
              <a:rPr lang="ca-ES" sz="1200" dirty="0" smtClean="0"/>
              <a:t> A set of 157 </a:t>
            </a:r>
            <a:r>
              <a:rPr lang="ca-ES" sz="1200" dirty="0" err="1" smtClean="0"/>
              <a:t>different</a:t>
            </a:r>
            <a:r>
              <a:rPr lang="ca-ES" sz="1200" dirty="0" smtClean="0"/>
              <a:t> </a:t>
            </a:r>
            <a:r>
              <a:rPr lang="ca-ES" sz="1200" dirty="0" err="1" smtClean="0"/>
              <a:t>Lego</a:t>
            </a:r>
            <a:r>
              <a:rPr lang="ca-ES" sz="1200" dirty="0" smtClean="0"/>
              <a:t> </a:t>
            </a:r>
            <a:r>
              <a:rPr lang="ca-ES" sz="1200" dirty="0" err="1" smtClean="0"/>
              <a:t>pieces</a:t>
            </a:r>
            <a:r>
              <a:rPr lang="ca-ES" sz="1200" dirty="0" smtClean="0"/>
              <a:t> </a:t>
            </a:r>
            <a:r>
              <a:rPr lang="ca-ES" sz="1200" dirty="0" err="1" smtClean="0"/>
              <a:t>are</a:t>
            </a:r>
            <a:r>
              <a:rPr lang="ca-ES" sz="1200" dirty="0" smtClean="0"/>
              <a:t> </a:t>
            </a:r>
            <a:r>
              <a:rPr lang="ca-ES" sz="1200" dirty="0" err="1" smtClean="0"/>
              <a:t>needed</a:t>
            </a:r>
            <a:r>
              <a:rPr lang="ca-ES" sz="1200" dirty="0" smtClean="0"/>
              <a:t> for </a:t>
            </a:r>
            <a:r>
              <a:rPr lang="ca-ES" sz="1200" dirty="0" err="1" smtClean="0"/>
              <a:t>each</a:t>
            </a:r>
            <a:r>
              <a:rPr lang="ca-ES" sz="1200" dirty="0" smtClean="0"/>
              <a:t> </a:t>
            </a:r>
            <a:r>
              <a:rPr lang="ca-ES" sz="1200" dirty="0" err="1" smtClean="0"/>
              <a:t>team</a:t>
            </a:r>
            <a:r>
              <a:rPr lang="ca-ES" sz="1200" dirty="0" smtClean="0"/>
              <a:t>. A </a:t>
            </a:r>
            <a:r>
              <a:rPr lang="ca-ES" sz="1200" dirty="0" err="1" smtClean="0"/>
              <a:t>descripcion</a:t>
            </a:r>
            <a:r>
              <a:rPr lang="ca-ES" sz="1200" dirty="0" smtClean="0"/>
              <a:t> of </a:t>
            </a:r>
            <a:r>
              <a:rPr lang="ca-ES" sz="1200" dirty="0" err="1" smtClean="0"/>
              <a:t>the</a:t>
            </a:r>
            <a:r>
              <a:rPr lang="ca-ES" sz="1200" dirty="0" smtClean="0"/>
              <a:t> </a:t>
            </a:r>
            <a:r>
              <a:rPr lang="ca-ES" sz="1200" dirty="0" err="1" smtClean="0"/>
              <a:t>pieces</a:t>
            </a:r>
            <a:r>
              <a:rPr lang="ca-ES" sz="1200" dirty="0" smtClean="0"/>
              <a:t> </a:t>
            </a:r>
            <a:r>
              <a:rPr lang="ca-ES" sz="1200" dirty="0" err="1" smtClean="0"/>
              <a:t>needed</a:t>
            </a:r>
            <a:r>
              <a:rPr lang="ca-ES" sz="1200" dirty="0" smtClean="0"/>
              <a:t> is </a:t>
            </a:r>
            <a:r>
              <a:rPr lang="ca-ES" sz="1200" dirty="0" err="1" smtClean="0"/>
              <a:t>available</a:t>
            </a:r>
            <a:r>
              <a:rPr lang="ca-ES" sz="1200" dirty="0" smtClean="0"/>
              <a:t> </a:t>
            </a:r>
            <a:r>
              <a:rPr lang="ca-ES" sz="1200" dirty="0" err="1" smtClean="0"/>
              <a:t>at</a:t>
            </a:r>
            <a:r>
              <a:rPr lang="ca-ES" sz="1200" dirty="0" smtClean="0"/>
              <a:t> </a:t>
            </a:r>
            <a:r>
              <a:rPr lang="ca-ES" sz="1200" dirty="0" err="1" smtClean="0"/>
              <a:t>the</a:t>
            </a:r>
            <a:r>
              <a:rPr lang="ca-ES" sz="1200" dirty="0" smtClean="0"/>
              <a:t> </a:t>
            </a:r>
            <a:r>
              <a:rPr lang="ca-ES" sz="1200" b="1" dirty="0" err="1" smtClean="0"/>
              <a:t>next</a:t>
            </a:r>
            <a:r>
              <a:rPr lang="ca-ES" sz="1200" b="1" dirty="0" smtClean="0"/>
              <a:t> </a:t>
            </a:r>
            <a:r>
              <a:rPr lang="ca-ES" sz="1200" b="1" dirty="0" err="1" smtClean="0"/>
              <a:t>page</a:t>
            </a:r>
            <a:r>
              <a:rPr lang="ca-ES" sz="1200" dirty="0" smtClean="0"/>
              <a:t>. To </a:t>
            </a:r>
            <a:r>
              <a:rPr lang="ca-ES" sz="1200" dirty="0" err="1"/>
              <a:t>stock</a:t>
            </a:r>
            <a:r>
              <a:rPr lang="ca-ES" sz="1200" dirty="0"/>
              <a:t> </a:t>
            </a:r>
            <a:r>
              <a:rPr lang="ca-ES" sz="1200" dirty="0" err="1"/>
              <a:t>the</a:t>
            </a:r>
            <a:r>
              <a:rPr lang="ca-ES" sz="1200" dirty="0"/>
              <a:t> materials as kits (</a:t>
            </a:r>
            <a:r>
              <a:rPr lang="ca-ES" sz="1200" dirty="0" err="1"/>
              <a:t>toghether</a:t>
            </a:r>
            <a:r>
              <a:rPr lang="ca-ES" sz="1200" dirty="0"/>
              <a:t> </a:t>
            </a:r>
            <a:r>
              <a:rPr lang="ca-ES" sz="1200" dirty="0" err="1"/>
              <a:t>with</a:t>
            </a:r>
            <a:r>
              <a:rPr lang="ca-ES" sz="1200" dirty="0"/>
              <a:t> </a:t>
            </a:r>
            <a:r>
              <a:rPr lang="ca-ES" sz="1200" dirty="0" err="1"/>
              <a:t>the</a:t>
            </a:r>
            <a:r>
              <a:rPr lang="ca-ES" sz="1200" dirty="0"/>
              <a:t> </a:t>
            </a:r>
            <a:r>
              <a:rPr lang="ca-ES" sz="1200" dirty="0" err="1" smtClean="0"/>
              <a:t>LifeBricksLabels</a:t>
            </a:r>
            <a:r>
              <a:rPr lang="ca-ES" sz="1200" dirty="0" smtClean="0"/>
              <a:t> </a:t>
            </a:r>
            <a:r>
              <a:rPr lang="ca-ES" sz="1200" dirty="0" err="1"/>
              <a:t>students</a:t>
            </a:r>
            <a:r>
              <a:rPr lang="ca-ES" sz="1200" dirty="0"/>
              <a:t> </a:t>
            </a:r>
            <a:r>
              <a:rPr lang="ca-ES" sz="1200" dirty="0" err="1"/>
              <a:t>have</a:t>
            </a:r>
            <a:r>
              <a:rPr lang="ca-ES" sz="1200" dirty="0"/>
              <a:t> to </a:t>
            </a:r>
            <a:r>
              <a:rPr lang="ca-ES" sz="1200" dirty="0" err="1"/>
              <a:t>use</a:t>
            </a:r>
            <a:r>
              <a:rPr lang="ca-ES" sz="1200" dirty="0"/>
              <a:t> as a </a:t>
            </a:r>
            <a:r>
              <a:rPr lang="ca-ES" sz="1200" dirty="0" err="1"/>
              <a:t>reference</a:t>
            </a:r>
            <a:r>
              <a:rPr lang="ca-ES" sz="1200" dirty="0"/>
              <a:t>), </a:t>
            </a:r>
            <a:r>
              <a:rPr lang="ca-ES" sz="1200" dirty="0" err="1"/>
              <a:t>I’ve</a:t>
            </a:r>
            <a:r>
              <a:rPr lang="ca-ES" sz="1200" dirty="0"/>
              <a:t> </a:t>
            </a:r>
            <a:r>
              <a:rPr lang="ca-ES" sz="1200" dirty="0" err="1"/>
              <a:t>used</a:t>
            </a:r>
            <a:r>
              <a:rPr lang="ca-ES" sz="1200" b="1" dirty="0"/>
              <a:t> </a:t>
            </a:r>
            <a:r>
              <a:rPr lang="ca-ES" sz="1200" b="1" dirty="0" err="1"/>
              <a:t>old</a:t>
            </a:r>
            <a:r>
              <a:rPr lang="ca-ES" sz="1200" b="1" dirty="0"/>
              <a:t> VHS </a:t>
            </a:r>
            <a:r>
              <a:rPr lang="ca-ES" sz="1200" b="1" dirty="0" err="1"/>
              <a:t>video</a:t>
            </a:r>
            <a:r>
              <a:rPr lang="ca-ES" sz="1200" b="1" dirty="0"/>
              <a:t> covers</a:t>
            </a:r>
            <a:r>
              <a:rPr lang="ca-ES" sz="1200" dirty="0"/>
              <a:t>, as </a:t>
            </a:r>
            <a:r>
              <a:rPr lang="ca-ES" sz="1200" dirty="0" err="1"/>
              <a:t>you</a:t>
            </a:r>
            <a:r>
              <a:rPr lang="ca-ES" sz="1200" dirty="0"/>
              <a:t> can </a:t>
            </a:r>
            <a:r>
              <a:rPr lang="ca-ES" sz="1200" dirty="0" err="1"/>
              <a:t>see</a:t>
            </a:r>
            <a:r>
              <a:rPr lang="ca-ES" sz="1200" dirty="0"/>
              <a:t> in </a:t>
            </a:r>
            <a:r>
              <a:rPr lang="ca-ES" sz="1200" dirty="0" err="1"/>
              <a:t>the</a:t>
            </a:r>
            <a:r>
              <a:rPr lang="ca-ES" sz="1200" dirty="0"/>
              <a:t> </a:t>
            </a:r>
            <a:r>
              <a:rPr lang="ca-ES" sz="1200" dirty="0" err="1"/>
              <a:t>photo</a:t>
            </a:r>
            <a:r>
              <a:rPr lang="ca-ES" sz="1200" dirty="0"/>
              <a:t> </a:t>
            </a:r>
            <a:r>
              <a:rPr lang="ca-ES" sz="1200" dirty="0" err="1" smtClean="0"/>
              <a:t>One</a:t>
            </a:r>
            <a:r>
              <a:rPr lang="ca-ES" sz="1200" dirty="0" smtClean="0"/>
              <a:t> </a:t>
            </a:r>
            <a:r>
              <a:rPr lang="ca-ES" sz="1200" dirty="0"/>
              <a:t>kit (</a:t>
            </a:r>
            <a:r>
              <a:rPr lang="ca-ES" sz="1200" dirty="0" err="1"/>
              <a:t>pieces</a:t>
            </a:r>
            <a:r>
              <a:rPr lang="ca-ES" sz="1200" dirty="0"/>
              <a:t> to </a:t>
            </a:r>
            <a:r>
              <a:rPr lang="ca-ES" sz="1200" dirty="0" err="1"/>
              <a:t>build</a:t>
            </a:r>
            <a:r>
              <a:rPr lang="ca-ES" sz="1200" dirty="0"/>
              <a:t> 3 </a:t>
            </a:r>
            <a:r>
              <a:rPr lang="ca-ES" sz="1200" dirty="0" err="1"/>
              <a:t>biomolecules</a:t>
            </a:r>
            <a:r>
              <a:rPr lang="ca-ES" sz="1200" dirty="0"/>
              <a:t> of </a:t>
            </a:r>
            <a:r>
              <a:rPr lang="ca-ES" sz="1200" dirty="0" err="1"/>
              <a:t>each</a:t>
            </a:r>
            <a:r>
              <a:rPr lang="ca-ES" sz="1200" dirty="0"/>
              <a:t> </a:t>
            </a:r>
            <a:r>
              <a:rPr lang="ca-ES" sz="1200" dirty="0" err="1"/>
              <a:t>kind</a:t>
            </a:r>
            <a:r>
              <a:rPr lang="ca-ES" sz="1200" dirty="0"/>
              <a:t>) can </a:t>
            </a:r>
            <a:r>
              <a:rPr lang="ca-ES" sz="1200" dirty="0" err="1"/>
              <a:t>easily</a:t>
            </a:r>
            <a:r>
              <a:rPr lang="ca-ES" sz="1200" dirty="0"/>
              <a:t> fit in </a:t>
            </a:r>
            <a:r>
              <a:rPr lang="ca-ES" sz="1200" dirty="0" err="1"/>
              <a:t>one</a:t>
            </a:r>
            <a:r>
              <a:rPr lang="ca-ES" sz="1200" dirty="0"/>
              <a:t> </a:t>
            </a:r>
            <a:r>
              <a:rPr lang="ca-ES" sz="1200" dirty="0" err="1"/>
              <a:t>video</a:t>
            </a:r>
            <a:r>
              <a:rPr lang="ca-ES" sz="1200" dirty="0"/>
              <a:t> cover. </a:t>
            </a:r>
            <a:r>
              <a:rPr lang="ca-ES" sz="1200" dirty="0" err="1"/>
              <a:t>It’s</a:t>
            </a:r>
            <a:r>
              <a:rPr lang="ca-ES" sz="1200" dirty="0"/>
              <a:t> </a:t>
            </a:r>
            <a:r>
              <a:rPr lang="ca-ES" sz="1200" dirty="0" err="1"/>
              <a:t>useful</a:t>
            </a:r>
            <a:r>
              <a:rPr lang="ca-ES" sz="1200" dirty="0"/>
              <a:t> to </a:t>
            </a:r>
            <a:r>
              <a:rPr lang="ca-ES" sz="1200" dirty="0" err="1"/>
              <a:t>give</a:t>
            </a:r>
            <a:r>
              <a:rPr lang="ca-ES" sz="1200" dirty="0"/>
              <a:t> </a:t>
            </a:r>
            <a:r>
              <a:rPr lang="ca-ES" sz="1200" dirty="0" err="1"/>
              <a:t>each</a:t>
            </a:r>
            <a:r>
              <a:rPr lang="ca-ES" sz="1200" dirty="0"/>
              <a:t> </a:t>
            </a:r>
            <a:r>
              <a:rPr lang="ca-ES" sz="1200" dirty="0" err="1"/>
              <a:t>video</a:t>
            </a:r>
            <a:r>
              <a:rPr lang="ca-ES" sz="1200" dirty="0"/>
              <a:t> cover </a:t>
            </a:r>
            <a:r>
              <a:rPr lang="ca-ES" sz="1200" dirty="0" err="1"/>
              <a:t>an</a:t>
            </a:r>
            <a:r>
              <a:rPr lang="ca-ES" sz="1200" dirty="0"/>
              <a:t> </a:t>
            </a:r>
            <a:r>
              <a:rPr lang="ca-ES" sz="1200" dirty="0" err="1"/>
              <a:t>identification</a:t>
            </a:r>
            <a:r>
              <a:rPr lang="ca-ES" sz="1200" dirty="0"/>
              <a:t> </a:t>
            </a:r>
            <a:r>
              <a:rPr lang="ca-ES" sz="1200" dirty="0" err="1"/>
              <a:t>number</a:t>
            </a:r>
            <a:r>
              <a:rPr lang="ca-ES" sz="1200" dirty="0"/>
              <a:t> </a:t>
            </a:r>
            <a:r>
              <a:rPr lang="ca-ES" sz="1200" dirty="0" err="1"/>
              <a:t>and</a:t>
            </a:r>
            <a:r>
              <a:rPr lang="ca-ES" sz="1200" dirty="0"/>
              <a:t> </a:t>
            </a:r>
            <a:r>
              <a:rPr lang="ca-ES" sz="1200" dirty="0" err="1"/>
              <a:t>ask</a:t>
            </a:r>
            <a:r>
              <a:rPr lang="ca-ES" sz="1200" dirty="0"/>
              <a:t> </a:t>
            </a:r>
            <a:r>
              <a:rPr lang="ca-ES" sz="1200" dirty="0" err="1"/>
              <a:t>students</a:t>
            </a:r>
            <a:r>
              <a:rPr lang="ca-ES" sz="1200" dirty="0"/>
              <a:t> to </a:t>
            </a:r>
            <a:r>
              <a:rPr lang="ca-ES" sz="1200" dirty="0" err="1"/>
              <a:t>make</a:t>
            </a:r>
            <a:r>
              <a:rPr lang="ca-ES" sz="1200" dirty="0"/>
              <a:t> </a:t>
            </a:r>
            <a:r>
              <a:rPr lang="ca-ES" sz="1200" dirty="0" err="1"/>
              <a:t>an</a:t>
            </a:r>
            <a:r>
              <a:rPr lang="ca-ES" sz="1200" dirty="0"/>
              <a:t> </a:t>
            </a:r>
            <a:r>
              <a:rPr lang="ca-ES" sz="1200" dirty="0" err="1"/>
              <a:t>inventory</a:t>
            </a:r>
            <a:r>
              <a:rPr lang="ca-ES" sz="1200" dirty="0"/>
              <a:t> of </a:t>
            </a:r>
            <a:r>
              <a:rPr lang="ca-ES" sz="1200" dirty="0" err="1"/>
              <a:t>pieces</a:t>
            </a:r>
            <a:r>
              <a:rPr lang="ca-ES" sz="1200" dirty="0"/>
              <a:t> </a:t>
            </a:r>
            <a:r>
              <a:rPr lang="ca-ES" sz="1200" dirty="0" err="1"/>
              <a:t>before</a:t>
            </a:r>
            <a:r>
              <a:rPr lang="ca-ES" sz="1200" dirty="0"/>
              <a:t> </a:t>
            </a:r>
            <a:r>
              <a:rPr lang="ca-ES" sz="1200" dirty="0" err="1"/>
              <a:t>and</a:t>
            </a:r>
            <a:r>
              <a:rPr lang="ca-ES" sz="1200" dirty="0"/>
              <a:t> </a:t>
            </a:r>
            <a:r>
              <a:rPr lang="ca-ES" sz="1200" dirty="0" err="1"/>
              <a:t>after</a:t>
            </a:r>
            <a:r>
              <a:rPr lang="ca-ES" sz="1200" dirty="0"/>
              <a:t> </a:t>
            </a:r>
            <a:r>
              <a:rPr lang="ca-ES" sz="1200" dirty="0" err="1"/>
              <a:t>the</a:t>
            </a:r>
            <a:r>
              <a:rPr lang="ca-ES" sz="1200" dirty="0"/>
              <a:t> </a:t>
            </a:r>
            <a:r>
              <a:rPr lang="ca-ES" sz="1200" dirty="0" err="1"/>
              <a:t>activity</a:t>
            </a:r>
            <a:r>
              <a:rPr lang="ca-ES" sz="1200" dirty="0"/>
              <a:t>. </a:t>
            </a:r>
            <a:r>
              <a:rPr lang="ca-ES" sz="1200" dirty="0" err="1" smtClean="0"/>
              <a:t>LifeBricksCards</a:t>
            </a:r>
            <a:r>
              <a:rPr lang="ca-ES" sz="1200" dirty="0" smtClean="0"/>
              <a:t> document </a:t>
            </a:r>
            <a:r>
              <a:rPr lang="ca-ES" sz="1200" dirty="0" err="1" smtClean="0"/>
              <a:t>provide</a:t>
            </a:r>
            <a:r>
              <a:rPr lang="ca-ES" sz="1200" dirty="0" smtClean="0"/>
              <a:t> </a:t>
            </a:r>
            <a:r>
              <a:rPr lang="ca-ES" sz="1200" dirty="0" err="1" smtClean="0"/>
              <a:t>specific</a:t>
            </a:r>
            <a:r>
              <a:rPr lang="ca-ES" sz="1200" dirty="0" smtClean="0"/>
              <a:t> cards for it. </a:t>
            </a:r>
            <a:r>
              <a:rPr lang="ca-ES" sz="1200" dirty="0" err="1" smtClean="0"/>
              <a:t>Lego</a:t>
            </a:r>
            <a:r>
              <a:rPr lang="ca-ES" sz="1200" dirty="0" smtClean="0"/>
              <a:t> </a:t>
            </a:r>
            <a:r>
              <a:rPr lang="ca-ES" sz="1200" dirty="0" err="1"/>
              <a:t>pieces</a:t>
            </a:r>
            <a:r>
              <a:rPr lang="ca-ES" sz="1200" dirty="0"/>
              <a:t> get </a:t>
            </a:r>
            <a:r>
              <a:rPr lang="ca-ES" sz="1200" dirty="0" err="1"/>
              <a:t>easily</a:t>
            </a:r>
            <a:r>
              <a:rPr lang="ca-ES" sz="1200" dirty="0"/>
              <a:t> </a:t>
            </a:r>
            <a:r>
              <a:rPr lang="ca-ES" sz="1200" dirty="0" err="1"/>
              <a:t>lost</a:t>
            </a:r>
            <a:r>
              <a:rPr lang="ca-ES" sz="1200" dirty="0"/>
              <a:t>, so </a:t>
            </a:r>
            <a:r>
              <a:rPr lang="ca-ES" sz="1200" dirty="0" err="1"/>
              <a:t>it’s</a:t>
            </a:r>
            <a:r>
              <a:rPr lang="ca-ES" sz="1200" dirty="0"/>
              <a:t> a </a:t>
            </a:r>
            <a:r>
              <a:rPr lang="ca-ES" sz="1200" dirty="0" err="1"/>
              <a:t>good</a:t>
            </a:r>
            <a:r>
              <a:rPr lang="ca-ES" sz="1200" dirty="0"/>
              <a:t> idea to </a:t>
            </a:r>
            <a:r>
              <a:rPr lang="ca-ES" sz="1200" dirty="0" err="1"/>
              <a:t>have</a:t>
            </a:r>
            <a:r>
              <a:rPr lang="ca-ES" sz="1200" dirty="0"/>
              <a:t> </a:t>
            </a:r>
            <a:r>
              <a:rPr lang="ca-ES" sz="1200" dirty="0" err="1"/>
              <a:t>additional</a:t>
            </a:r>
            <a:r>
              <a:rPr lang="ca-ES" sz="1200" dirty="0"/>
              <a:t> </a:t>
            </a:r>
            <a:r>
              <a:rPr lang="ca-ES" sz="1200" dirty="0" err="1"/>
              <a:t>pieces</a:t>
            </a:r>
            <a:r>
              <a:rPr lang="ca-ES" sz="1200" dirty="0"/>
              <a:t> to </a:t>
            </a:r>
            <a:r>
              <a:rPr lang="ca-ES" sz="1200" dirty="0" err="1"/>
              <a:t>replace</a:t>
            </a:r>
            <a:r>
              <a:rPr lang="ca-ES" sz="1200" dirty="0"/>
              <a:t> it</a:t>
            </a:r>
            <a:r>
              <a:rPr lang="ca-ES" sz="1200" dirty="0" smtClean="0"/>
              <a:t>.</a:t>
            </a:r>
            <a:endParaRPr lang="es-ES" dirty="0"/>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7523" y="6084168"/>
            <a:ext cx="2578343" cy="193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9 Tabla"/>
          <p:cNvGraphicFramePr>
            <a:graphicFrameLocks noGrp="1"/>
          </p:cNvGraphicFramePr>
          <p:nvPr>
            <p:extLst>
              <p:ext uri="{D42A27DB-BD31-4B8C-83A1-F6EECF244321}">
                <p14:modId xmlns:p14="http://schemas.microsoft.com/office/powerpoint/2010/main" val="154175118"/>
              </p:ext>
            </p:extLst>
          </p:nvPr>
        </p:nvGraphicFramePr>
        <p:xfrm>
          <a:off x="466555" y="2051720"/>
          <a:ext cx="5984481" cy="3504836"/>
        </p:xfrm>
        <a:graphic>
          <a:graphicData uri="http://schemas.openxmlformats.org/drawingml/2006/table">
            <a:tbl>
              <a:tblPr firstRow="1" bandRow="1">
                <a:tableStyleId>{5C22544A-7EE6-4342-B048-85BDC9FD1C3A}</a:tableStyleId>
              </a:tblPr>
              <a:tblGrid>
                <a:gridCol w="1994827"/>
                <a:gridCol w="1994827"/>
                <a:gridCol w="1994827"/>
              </a:tblGrid>
              <a:tr h="1080120">
                <a:tc>
                  <a:txBody>
                    <a:bodyPr/>
                    <a:lstStyle/>
                    <a:p>
                      <a:pPr algn="ctr"/>
                      <a:r>
                        <a:rPr lang="ca-ES" baseline="0" dirty="0" err="1" smtClean="0"/>
                        <a:t>Students</a:t>
                      </a:r>
                      <a:r>
                        <a:rPr lang="ca-ES" baseline="0" dirty="0" smtClean="0"/>
                        <a:t>’ </a:t>
                      </a:r>
                      <a:r>
                        <a:rPr lang="ca-ES" baseline="0" dirty="0" err="1" smtClean="0"/>
                        <a:t>Guide</a:t>
                      </a:r>
                      <a:endParaRPr lang="ca-ES"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ca-ES" sz="1200" b="0" baseline="0" dirty="0" err="1" smtClean="0"/>
                        <a:t>Instructions</a:t>
                      </a:r>
                      <a:r>
                        <a:rPr lang="ca-ES" sz="1200" b="0" baseline="0" dirty="0" smtClean="0"/>
                        <a:t> for </a:t>
                      </a:r>
                      <a:r>
                        <a:rPr lang="ca-ES" sz="1200" b="0" baseline="0" dirty="0" err="1" smtClean="0"/>
                        <a:t>students</a:t>
                      </a:r>
                      <a:r>
                        <a:rPr lang="ca-ES" sz="1200" b="0" baseline="0" dirty="0" smtClean="0"/>
                        <a:t>. </a:t>
                      </a:r>
                      <a:r>
                        <a:rPr lang="ca-ES" sz="1200" b="0" dirty="0" err="1" smtClean="0"/>
                        <a:t>You</a:t>
                      </a:r>
                      <a:r>
                        <a:rPr lang="ca-ES" sz="1200" b="0" dirty="0" smtClean="0"/>
                        <a:t> can </a:t>
                      </a:r>
                      <a:r>
                        <a:rPr lang="ca-ES" sz="1200" b="0" dirty="0" err="1" smtClean="0"/>
                        <a:t>use</a:t>
                      </a:r>
                      <a:r>
                        <a:rPr lang="ca-ES" sz="1200" b="0" dirty="0" smtClean="0"/>
                        <a:t> </a:t>
                      </a:r>
                      <a:r>
                        <a:rPr lang="ca-ES" sz="1200" b="0" dirty="0" err="1" smtClean="0"/>
                        <a:t>it</a:t>
                      </a:r>
                      <a:r>
                        <a:rPr lang="ca-ES" sz="1200" b="0" dirty="0" smtClean="0"/>
                        <a:t> </a:t>
                      </a:r>
                      <a:r>
                        <a:rPr lang="ca-ES" sz="1200" b="0" dirty="0" err="1" smtClean="0"/>
                        <a:t>with</a:t>
                      </a:r>
                      <a:r>
                        <a:rPr lang="ca-ES" sz="1200" b="0" dirty="0" smtClean="0"/>
                        <a:t> </a:t>
                      </a:r>
                      <a:r>
                        <a:rPr lang="ca-ES" sz="1200" b="0" dirty="0" err="1" smtClean="0"/>
                        <a:t>your</a:t>
                      </a:r>
                      <a:r>
                        <a:rPr lang="ca-ES" sz="1200" b="0" dirty="0" smtClean="0"/>
                        <a:t> </a:t>
                      </a:r>
                      <a:r>
                        <a:rPr lang="ca-ES" sz="1200" b="0" dirty="0" err="1" smtClean="0"/>
                        <a:t>students</a:t>
                      </a:r>
                      <a:r>
                        <a:rPr lang="ca-ES" sz="1200" b="0" dirty="0" smtClean="0"/>
                        <a:t> in </a:t>
                      </a:r>
                      <a:r>
                        <a:rPr lang="ca-ES" sz="1200" b="0" dirty="0" err="1" smtClean="0"/>
                        <a:t>printed</a:t>
                      </a:r>
                      <a:r>
                        <a:rPr lang="ca-ES" sz="1200" b="0" dirty="0" smtClean="0"/>
                        <a:t> or digital format</a:t>
                      </a:r>
                    </a:p>
                    <a:p>
                      <a:endParaRPr lang="es-ES" dirty="0"/>
                    </a:p>
                  </a:txBody>
                  <a:tcPr>
                    <a:solidFill>
                      <a:schemeClr val="accent5"/>
                    </a:solidFill>
                  </a:tcPr>
                </a:tc>
                <a:tc>
                  <a:txBody>
                    <a:bodyPr/>
                    <a:lstStyle/>
                    <a:p>
                      <a:pPr algn="ctr"/>
                      <a:r>
                        <a:rPr lang="ca-ES" dirty="0" err="1" smtClean="0"/>
                        <a:t>LifeBricksMaps</a:t>
                      </a:r>
                      <a:endParaRPr lang="ca-ES" dirty="0" smtClean="0"/>
                    </a:p>
                    <a:p>
                      <a:pPr algn="ctr"/>
                      <a:r>
                        <a:rPr lang="ca-ES" sz="1200" b="0" dirty="0" smtClean="0"/>
                        <a:t>(</a:t>
                      </a:r>
                      <a:r>
                        <a:rPr lang="ca-ES" sz="1200" b="0" dirty="0" err="1" smtClean="0"/>
                        <a:t>print</a:t>
                      </a:r>
                      <a:r>
                        <a:rPr lang="ca-ES" sz="1200" b="0" dirty="0" smtClean="0"/>
                        <a:t> in A3 </a:t>
                      </a:r>
                      <a:r>
                        <a:rPr lang="ca-ES" sz="1200" b="0" dirty="0" err="1" smtClean="0"/>
                        <a:t>and</a:t>
                      </a:r>
                      <a:r>
                        <a:rPr lang="ca-ES" sz="1200" b="0" dirty="0" smtClean="0"/>
                        <a:t> </a:t>
                      </a:r>
                      <a:r>
                        <a:rPr lang="ca-ES" sz="1200" b="0" dirty="0" err="1" smtClean="0"/>
                        <a:t>plasticize</a:t>
                      </a:r>
                      <a:r>
                        <a:rPr lang="ca-ES" sz="1200" b="0" dirty="0" smtClean="0"/>
                        <a:t> as </a:t>
                      </a:r>
                      <a:r>
                        <a:rPr lang="ca-ES" sz="1200" b="0" dirty="0" err="1" smtClean="0"/>
                        <a:t>playboards</a:t>
                      </a:r>
                      <a:r>
                        <a:rPr lang="ca-ES" sz="1200" b="0" dirty="0" smtClean="0"/>
                        <a:t>)</a:t>
                      </a:r>
                      <a:endParaRPr lang="es-ES" sz="1200" b="0" dirty="0"/>
                    </a:p>
                  </a:txBody>
                  <a:tcPr>
                    <a:solidFill>
                      <a:schemeClr val="accent5"/>
                    </a:solidFill>
                  </a:tcPr>
                </a:tc>
                <a:tc>
                  <a:txBody>
                    <a:bodyPr/>
                    <a:lstStyle/>
                    <a:p>
                      <a:pPr algn="ctr"/>
                      <a:r>
                        <a:rPr lang="ca-ES" dirty="0" err="1" smtClean="0"/>
                        <a:t>LifeBricksCards</a:t>
                      </a:r>
                      <a:endParaRPr lang="ca-ES" dirty="0" smtClean="0"/>
                    </a:p>
                    <a:p>
                      <a:pPr algn="ctr"/>
                      <a:r>
                        <a:rPr lang="ca-ES" sz="1200" b="0" baseline="0" dirty="0" smtClean="0"/>
                        <a:t>Cards to </a:t>
                      </a:r>
                      <a:r>
                        <a:rPr lang="ca-ES" sz="1200" b="0" baseline="0" dirty="0" err="1" smtClean="0"/>
                        <a:t>print</a:t>
                      </a:r>
                      <a:r>
                        <a:rPr lang="ca-ES" sz="1200" b="0" baseline="0" dirty="0" smtClean="0"/>
                        <a:t> </a:t>
                      </a:r>
                      <a:r>
                        <a:rPr lang="ca-ES" sz="1200" b="0" baseline="0" dirty="0" err="1" smtClean="0"/>
                        <a:t>and</a:t>
                      </a:r>
                      <a:r>
                        <a:rPr lang="ca-ES" sz="1200" b="0" baseline="0" dirty="0" smtClean="0"/>
                        <a:t> </a:t>
                      </a:r>
                      <a:r>
                        <a:rPr lang="ca-ES" sz="1200" b="0" baseline="0" dirty="0" err="1" smtClean="0"/>
                        <a:t>plasticize</a:t>
                      </a:r>
                      <a:r>
                        <a:rPr lang="ca-ES" sz="1200" b="0" baseline="0" dirty="0" smtClean="0"/>
                        <a:t>  to </a:t>
                      </a:r>
                      <a:r>
                        <a:rPr lang="ca-ES" sz="1200" b="0" baseline="0" dirty="0" err="1" smtClean="0"/>
                        <a:t>distribute</a:t>
                      </a:r>
                      <a:r>
                        <a:rPr lang="ca-ES" sz="1200" b="0" baseline="0" dirty="0" smtClean="0"/>
                        <a:t> </a:t>
                      </a:r>
                      <a:r>
                        <a:rPr lang="ca-ES" sz="1200" b="0" baseline="0" dirty="0" err="1" smtClean="0"/>
                        <a:t>together</a:t>
                      </a:r>
                      <a:r>
                        <a:rPr lang="ca-ES" sz="1200" b="0" baseline="0" dirty="0" smtClean="0"/>
                        <a:t> </a:t>
                      </a:r>
                      <a:r>
                        <a:rPr lang="ca-ES" sz="1200" b="0" baseline="0" dirty="0" err="1" smtClean="0"/>
                        <a:t>with</a:t>
                      </a:r>
                      <a:r>
                        <a:rPr lang="ca-ES" sz="1200" b="0" baseline="0" dirty="0" smtClean="0"/>
                        <a:t> </a:t>
                      </a:r>
                      <a:r>
                        <a:rPr lang="ca-ES" sz="1200" b="0" baseline="0" dirty="0" err="1" smtClean="0"/>
                        <a:t>Lego</a:t>
                      </a:r>
                      <a:r>
                        <a:rPr lang="ca-ES" sz="1200" b="0" baseline="0" dirty="0" smtClean="0"/>
                        <a:t> </a:t>
                      </a:r>
                      <a:r>
                        <a:rPr lang="ca-ES" sz="1200" b="0" baseline="0" dirty="0" err="1" smtClean="0"/>
                        <a:t>pieces</a:t>
                      </a:r>
                      <a:endParaRPr lang="es-ES" sz="1200" b="0" dirty="0"/>
                    </a:p>
                  </a:txBody>
                  <a:tcPr>
                    <a:solidFill>
                      <a:schemeClr val="accent5"/>
                    </a:solidFill>
                  </a:tcPr>
                </a:tc>
              </a:tr>
              <a:tr h="2316116">
                <a:tc>
                  <a:txBody>
                    <a:bodyPr/>
                    <a:lstStyle/>
                    <a:p>
                      <a:endParaRPr lang="es-ES" dirty="0"/>
                    </a:p>
                  </a:txBody>
                  <a:tcPr>
                    <a:solidFill>
                      <a:schemeClr val="bg1"/>
                    </a:solidFill>
                  </a:tcPr>
                </a:tc>
                <a:tc>
                  <a:txBody>
                    <a:bodyPr/>
                    <a:lstStyle/>
                    <a:p>
                      <a:endParaRPr lang="es-ES" dirty="0"/>
                    </a:p>
                  </a:txBody>
                  <a:tcPr>
                    <a:solidFill>
                      <a:schemeClr val="bg1"/>
                    </a:solidFill>
                  </a:tcPr>
                </a:tc>
                <a:tc>
                  <a:txBody>
                    <a:bodyPr/>
                    <a:lstStyle/>
                    <a:p>
                      <a:endParaRPr lang="es-ES" dirty="0"/>
                    </a:p>
                  </a:txBody>
                  <a:tcPr>
                    <a:solidFill>
                      <a:schemeClr val="bg1"/>
                    </a:solidFill>
                  </a:tcPr>
                </a:tc>
              </a:tr>
            </a:tbl>
          </a:graphicData>
        </a:graphic>
      </p:graphicFrame>
      <p:pic>
        <p:nvPicPr>
          <p:cNvPr id="1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0941" y="3358625"/>
            <a:ext cx="1777042" cy="208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84906" y="3358624"/>
            <a:ext cx="1359207" cy="208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7000"/>
                    </a14:imgEffect>
                  </a14:imgLayer>
                </a14:imgProps>
              </a:ext>
              <a:ext uri="{28A0092B-C50C-407E-A947-70E740481C1C}">
                <a14:useLocalDpi xmlns:a14="http://schemas.microsoft.com/office/drawing/2010/main" val="0"/>
              </a:ext>
            </a:extLst>
          </a:blip>
          <a:srcRect/>
          <a:stretch>
            <a:fillRect/>
          </a:stretch>
        </p:blipFill>
        <p:spPr bwMode="auto">
          <a:xfrm>
            <a:off x="620688" y="3358976"/>
            <a:ext cx="1576314" cy="210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737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32656" y="1547664"/>
            <a:ext cx="6172200" cy="4968552"/>
          </a:xfrm>
        </p:spPr>
        <p:txBody>
          <a:bodyPr>
            <a:normAutofit/>
          </a:bodyPr>
          <a:lstStyle/>
          <a:p>
            <a:pPr marL="0" indent="0" algn="just">
              <a:buNone/>
            </a:pPr>
            <a:endParaRPr lang="ca-ES" sz="1100" b="1" dirty="0" smtClean="0">
              <a:solidFill>
                <a:schemeClr val="bg1">
                  <a:lumMod val="50000"/>
                </a:schemeClr>
              </a:solidFill>
            </a:endParaRPr>
          </a:p>
          <a:p>
            <a:pPr marL="0" indent="0" algn="just">
              <a:buNone/>
            </a:pPr>
            <a:endParaRPr lang="ca-ES" sz="1100" dirty="0" smtClean="0">
              <a:solidFill>
                <a:schemeClr val="bg1">
                  <a:lumMod val="50000"/>
                </a:schemeClr>
              </a:solidFill>
            </a:endParaRPr>
          </a:p>
          <a:p>
            <a:pPr marL="0" indent="0" algn="just">
              <a:buNone/>
            </a:pPr>
            <a:endParaRPr lang="ca-ES" sz="1100" dirty="0" smtClean="0">
              <a:solidFill>
                <a:schemeClr val="bg1">
                  <a:lumMod val="50000"/>
                </a:schemeClr>
              </a:solidFill>
            </a:endParaRPr>
          </a:p>
          <a:p>
            <a:pPr marL="0" indent="0" algn="just">
              <a:buNone/>
            </a:pPr>
            <a:endParaRPr lang="ca-ES" sz="1100" dirty="0" smtClean="0">
              <a:solidFill>
                <a:schemeClr val="bg1">
                  <a:lumMod val="50000"/>
                </a:schemeClr>
              </a:solidFill>
            </a:endParaRPr>
          </a:p>
          <a:p>
            <a:pPr marL="0" indent="0" algn="just">
              <a:buNone/>
            </a:pPr>
            <a:endParaRPr lang="ca-ES" sz="1100" dirty="0" smtClean="0">
              <a:solidFill>
                <a:schemeClr val="bg1">
                  <a:lumMod val="50000"/>
                </a:schemeClr>
              </a:solidFill>
            </a:endParaRPr>
          </a:p>
          <a:p>
            <a:pPr marL="0" indent="0" algn="just">
              <a:buNone/>
            </a:pPr>
            <a:endParaRPr lang="ca-ES" sz="1100" dirty="0" smtClean="0">
              <a:solidFill>
                <a:schemeClr val="bg1">
                  <a:lumMod val="50000"/>
                </a:schemeClr>
              </a:solidFill>
            </a:endParaRPr>
          </a:p>
          <a:p>
            <a:pPr marL="0" indent="0" algn="just">
              <a:buNone/>
            </a:pPr>
            <a:endParaRPr lang="ca-ES" sz="1100" dirty="0" smtClean="0">
              <a:solidFill>
                <a:schemeClr val="bg1">
                  <a:lumMod val="50000"/>
                </a:schemeClr>
              </a:solidFill>
            </a:endParaRPr>
          </a:p>
          <a:p>
            <a:pPr marL="0" indent="0" algn="just">
              <a:buNone/>
            </a:pPr>
            <a:endParaRPr lang="ca-ES" sz="1100" dirty="0" smtClean="0">
              <a:solidFill>
                <a:schemeClr val="bg1">
                  <a:lumMod val="50000"/>
                </a:schemeClr>
              </a:solidFill>
            </a:endParaRPr>
          </a:p>
          <a:p>
            <a:pPr marL="0" indent="0" algn="just">
              <a:buNone/>
            </a:pPr>
            <a:endParaRPr lang="ca-ES" sz="1100" dirty="0" smtClean="0">
              <a:solidFill>
                <a:schemeClr val="bg1">
                  <a:lumMod val="50000"/>
                </a:schemeClr>
              </a:solidFill>
            </a:endParaRPr>
          </a:p>
          <a:p>
            <a:pPr marL="0" indent="0" algn="just">
              <a:buNone/>
            </a:pPr>
            <a:endParaRPr lang="ca-ES" sz="1100" dirty="0" smtClean="0">
              <a:solidFill>
                <a:schemeClr val="bg1">
                  <a:lumMod val="50000"/>
                </a:schemeClr>
              </a:solidFill>
            </a:endParaRPr>
          </a:p>
          <a:p>
            <a:pPr marL="0" indent="0" algn="just">
              <a:buNone/>
            </a:pPr>
            <a:endParaRPr lang="ca-ES" sz="1600" dirty="0" smtClean="0">
              <a:solidFill>
                <a:schemeClr val="bg1">
                  <a:lumMod val="50000"/>
                </a:schemeClr>
              </a:solidFill>
            </a:endParaRPr>
          </a:p>
          <a:p>
            <a:pPr marL="0" indent="0" algn="just">
              <a:buNone/>
            </a:pPr>
            <a:endParaRPr lang="ca-ES" sz="1600" dirty="0" smtClean="0">
              <a:solidFill>
                <a:schemeClr val="bg1">
                  <a:lumMod val="50000"/>
                </a:schemeClr>
              </a:solidFill>
            </a:endParaRPr>
          </a:p>
          <a:p>
            <a:pPr marL="0" indent="0" algn="just">
              <a:buNone/>
            </a:pPr>
            <a:endParaRPr lang="ca-ES" sz="1600" dirty="0" smtClean="0">
              <a:solidFill>
                <a:schemeClr val="bg1">
                  <a:lumMod val="50000"/>
                </a:schemeClr>
              </a:solidFill>
            </a:endParaRPr>
          </a:p>
          <a:p>
            <a:pPr marL="0" indent="0" algn="just">
              <a:buNone/>
            </a:pPr>
            <a:endParaRPr lang="ca-ES" sz="1600" dirty="0" smtClean="0">
              <a:solidFill>
                <a:schemeClr val="bg1">
                  <a:lumMod val="50000"/>
                </a:schemeClr>
              </a:solidFill>
            </a:endParaRPr>
          </a:p>
          <a:p>
            <a:pPr marL="0" indent="0" algn="just">
              <a:buNone/>
            </a:pPr>
            <a:endParaRPr lang="ca-ES" sz="1600" dirty="0" smtClean="0">
              <a:solidFill>
                <a:schemeClr val="bg1">
                  <a:lumMod val="50000"/>
                </a:schemeClr>
              </a:solidFill>
            </a:endParaRPr>
          </a:p>
          <a:p>
            <a:pPr marL="0" indent="0" algn="just">
              <a:buNone/>
            </a:pPr>
            <a:endParaRPr lang="ca-ES" sz="1600" dirty="0" smtClean="0">
              <a:solidFill>
                <a:schemeClr val="bg1">
                  <a:lumMod val="50000"/>
                </a:schemeClr>
              </a:solidFill>
            </a:endParaRPr>
          </a:p>
          <a:p>
            <a:pPr marL="0" indent="0" algn="just">
              <a:buNone/>
            </a:pPr>
            <a:endParaRPr lang="ca-ES" sz="1600" dirty="0">
              <a:solidFill>
                <a:schemeClr val="bg1">
                  <a:lumMod val="50000"/>
                </a:schemeClr>
              </a:solidFill>
            </a:endParaRPr>
          </a:p>
        </p:txBody>
      </p:sp>
      <p:sp>
        <p:nvSpPr>
          <p:cNvPr id="4" name="3 Rectángulo redondeado"/>
          <p:cNvSpPr/>
          <p:nvPr/>
        </p:nvSpPr>
        <p:spPr>
          <a:xfrm>
            <a:off x="4149080" y="179512"/>
            <a:ext cx="2384082" cy="405284"/>
          </a:xfrm>
          <a:prstGeom prst="roundRect">
            <a:avLst>
              <a:gd name="adj" fmla="val 3034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4 CuadroTexto"/>
          <p:cNvSpPr txBox="1"/>
          <p:nvPr/>
        </p:nvSpPr>
        <p:spPr>
          <a:xfrm>
            <a:off x="4450060" y="151321"/>
            <a:ext cx="2219300" cy="461665"/>
          </a:xfrm>
          <a:prstGeom prst="rect">
            <a:avLst/>
          </a:prstGeom>
          <a:noFill/>
        </p:spPr>
        <p:txBody>
          <a:bodyPr wrap="square" rtlCol="0">
            <a:spAutoFit/>
          </a:bodyPr>
          <a:lstStyle/>
          <a:p>
            <a:r>
              <a:rPr lang="ca-ES" sz="2400" b="1" dirty="0" smtClean="0">
                <a:solidFill>
                  <a:schemeClr val="bg1"/>
                </a:solidFill>
              </a:rPr>
              <a:t>LIFE BRICKS</a:t>
            </a:r>
            <a:endParaRPr lang="ca-ES" sz="2400" b="1" dirty="0">
              <a:solidFill>
                <a:schemeClr val="bg1"/>
              </a:solidFill>
            </a:endParaRPr>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951" y="8757043"/>
            <a:ext cx="755743" cy="266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537844" y="1332945"/>
            <a:ext cx="3141881" cy="2308324"/>
          </a:xfrm>
          <a:prstGeom prst="rect">
            <a:avLst/>
          </a:prstGeom>
          <a:noFill/>
        </p:spPr>
        <p:txBody>
          <a:bodyPr wrap="square" rtlCol="0">
            <a:spAutoFit/>
          </a:bodyPr>
          <a:lstStyle/>
          <a:p>
            <a:r>
              <a:rPr lang="ca-ES" sz="1200" dirty="0" err="1"/>
              <a:t>You</a:t>
            </a:r>
            <a:r>
              <a:rPr lang="ca-ES" sz="1200" dirty="0"/>
              <a:t> can </a:t>
            </a:r>
            <a:r>
              <a:rPr lang="ca-ES" sz="1200" dirty="0" err="1"/>
              <a:t>buy</a:t>
            </a:r>
            <a:r>
              <a:rPr lang="ca-ES" sz="1200" dirty="0"/>
              <a:t> </a:t>
            </a:r>
            <a:r>
              <a:rPr lang="ca-ES" sz="1200" dirty="0" err="1"/>
              <a:t>lego</a:t>
            </a:r>
            <a:r>
              <a:rPr lang="ca-ES" sz="1200" dirty="0"/>
              <a:t> </a:t>
            </a:r>
            <a:r>
              <a:rPr lang="ca-ES" sz="1200" dirty="0" err="1"/>
              <a:t>specific</a:t>
            </a:r>
            <a:r>
              <a:rPr lang="ca-ES" sz="1200" dirty="0"/>
              <a:t> </a:t>
            </a:r>
            <a:r>
              <a:rPr lang="ca-ES" sz="1200" dirty="0" err="1"/>
              <a:t>bricks</a:t>
            </a:r>
            <a:r>
              <a:rPr lang="ca-ES" sz="1200" dirty="0"/>
              <a:t> </a:t>
            </a:r>
            <a:r>
              <a:rPr lang="ca-ES" sz="1200" dirty="0" err="1"/>
              <a:t>through</a:t>
            </a:r>
            <a:r>
              <a:rPr lang="ca-ES" sz="1200" dirty="0"/>
              <a:t> </a:t>
            </a:r>
            <a:r>
              <a:rPr lang="ca-ES" sz="1200" dirty="0" err="1"/>
              <a:t>the</a:t>
            </a:r>
            <a:r>
              <a:rPr lang="ca-ES" sz="1200" dirty="0"/>
              <a:t> </a:t>
            </a:r>
            <a:r>
              <a:rPr lang="ca-ES" sz="1200" dirty="0" err="1"/>
              <a:t>Lego</a:t>
            </a:r>
            <a:r>
              <a:rPr lang="ca-ES" sz="1200" dirty="0"/>
              <a:t> </a:t>
            </a:r>
            <a:r>
              <a:rPr lang="ca-ES" sz="1200" dirty="0" err="1"/>
              <a:t>site</a:t>
            </a:r>
            <a:r>
              <a:rPr lang="ca-ES" sz="1200" dirty="0"/>
              <a:t>, </a:t>
            </a:r>
            <a:r>
              <a:rPr lang="ca-ES" sz="1200" dirty="0" err="1"/>
              <a:t>where</a:t>
            </a:r>
            <a:r>
              <a:rPr lang="ca-ES" sz="1200" dirty="0"/>
              <a:t> </a:t>
            </a:r>
            <a:r>
              <a:rPr lang="ca-ES" sz="1200" dirty="0" err="1"/>
              <a:t>you</a:t>
            </a:r>
            <a:r>
              <a:rPr lang="ca-ES" sz="1200" dirty="0"/>
              <a:t> can </a:t>
            </a:r>
            <a:r>
              <a:rPr lang="ca-ES" sz="1200" dirty="0" err="1"/>
              <a:t>find</a:t>
            </a:r>
            <a:r>
              <a:rPr lang="ca-ES" sz="1200" dirty="0"/>
              <a:t> </a:t>
            </a:r>
            <a:r>
              <a:rPr lang="ca-ES" sz="1200" dirty="0" err="1"/>
              <a:t>also</a:t>
            </a:r>
            <a:r>
              <a:rPr lang="ca-ES" sz="1200" dirty="0"/>
              <a:t> </a:t>
            </a:r>
            <a:r>
              <a:rPr lang="ca-ES" sz="1200" dirty="0" err="1"/>
              <a:t>the</a:t>
            </a:r>
            <a:r>
              <a:rPr lang="ca-ES" sz="1200" dirty="0"/>
              <a:t> codes for </a:t>
            </a:r>
            <a:r>
              <a:rPr lang="ca-ES" sz="1200" dirty="0" err="1"/>
              <a:t>each</a:t>
            </a:r>
            <a:r>
              <a:rPr lang="ca-ES" sz="1200" dirty="0"/>
              <a:t> </a:t>
            </a:r>
            <a:r>
              <a:rPr lang="ca-ES" sz="1200" dirty="0" err="1"/>
              <a:t>different</a:t>
            </a:r>
            <a:r>
              <a:rPr lang="ca-ES" sz="1200" dirty="0"/>
              <a:t> </a:t>
            </a:r>
            <a:r>
              <a:rPr lang="ca-ES" sz="1200" dirty="0" err="1"/>
              <a:t>brick</a:t>
            </a:r>
            <a:r>
              <a:rPr lang="ca-ES" sz="1200" dirty="0"/>
              <a:t>.  </a:t>
            </a:r>
            <a:r>
              <a:rPr lang="ca-ES" sz="1200" dirty="0">
                <a:hlinkClick r:id="rId3"/>
              </a:rPr>
              <a:t>https://</a:t>
            </a:r>
            <a:r>
              <a:rPr lang="ca-ES" sz="1200" dirty="0" smtClean="0">
                <a:hlinkClick r:id="rId3"/>
              </a:rPr>
              <a:t>www.lego.com/es-es/page/static/pick-a-brick</a:t>
            </a:r>
            <a:endParaRPr lang="ca-ES" sz="1200" dirty="0" smtClean="0"/>
          </a:p>
          <a:p>
            <a:endParaRPr lang="ca-ES" sz="1200" dirty="0">
              <a:solidFill>
                <a:schemeClr val="bg1">
                  <a:lumMod val="50000"/>
                </a:schemeClr>
              </a:solidFill>
            </a:endParaRPr>
          </a:p>
          <a:p>
            <a:r>
              <a:rPr lang="ca-ES" sz="1200" dirty="0" err="1" smtClean="0"/>
              <a:t>I’ve</a:t>
            </a:r>
            <a:r>
              <a:rPr lang="ca-ES" sz="1200" dirty="0" smtClean="0"/>
              <a:t> </a:t>
            </a:r>
            <a:r>
              <a:rPr lang="ca-ES" sz="1200" dirty="0" err="1"/>
              <a:t>built</a:t>
            </a:r>
            <a:r>
              <a:rPr lang="ca-ES" sz="1200" dirty="0"/>
              <a:t> </a:t>
            </a:r>
            <a:r>
              <a:rPr lang="ca-ES" sz="1200" dirty="0" err="1"/>
              <a:t>the</a:t>
            </a:r>
            <a:r>
              <a:rPr lang="ca-ES" sz="1200" dirty="0"/>
              <a:t> </a:t>
            </a:r>
            <a:r>
              <a:rPr lang="ca-ES" sz="1200" i="1" dirty="0" err="1"/>
              <a:t>KitConstitution</a:t>
            </a:r>
            <a:r>
              <a:rPr lang="ca-ES" sz="1200" dirty="0"/>
              <a:t> document </a:t>
            </a:r>
            <a:r>
              <a:rPr lang="ca-ES" sz="1200" dirty="0" err="1"/>
              <a:t>specifying</a:t>
            </a:r>
            <a:r>
              <a:rPr lang="ca-ES" sz="1200" dirty="0"/>
              <a:t> </a:t>
            </a:r>
            <a:r>
              <a:rPr lang="ca-ES" sz="1200" dirty="0" err="1"/>
              <a:t>the</a:t>
            </a:r>
            <a:r>
              <a:rPr lang="ca-ES" sz="1200" dirty="0"/>
              <a:t> </a:t>
            </a:r>
            <a:r>
              <a:rPr lang="ca-ES" sz="1200" dirty="0" err="1"/>
              <a:t>number</a:t>
            </a:r>
            <a:r>
              <a:rPr lang="ca-ES" sz="1200" dirty="0"/>
              <a:t> of </a:t>
            </a:r>
            <a:r>
              <a:rPr lang="ca-ES" sz="1200" dirty="0" err="1"/>
              <a:t>pieces</a:t>
            </a:r>
            <a:r>
              <a:rPr lang="ca-ES" sz="1200" dirty="0"/>
              <a:t>, codes of </a:t>
            </a:r>
            <a:r>
              <a:rPr lang="ca-ES" sz="1200" dirty="0" err="1"/>
              <a:t>each</a:t>
            </a:r>
            <a:r>
              <a:rPr lang="ca-ES" sz="1200" dirty="0"/>
              <a:t> </a:t>
            </a:r>
            <a:r>
              <a:rPr lang="ca-ES" sz="1200" dirty="0" err="1"/>
              <a:t>piece</a:t>
            </a:r>
            <a:r>
              <a:rPr lang="ca-ES" sz="1200" dirty="0"/>
              <a:t> to </a:t>
            </a:r>
            <a:r>
              <a:rPr lang="ca-ES" sz="1200" dirty="0" err="1"/>
              <a:t>build</a:t>
            </a:r>
            <a:r>
              <a:rPr lang="ca-ES" sz="1200" dirty="0"/>
              <a:t> a </a:t>
            </a:r>
            <a:r>
              <a:rPr lang="ca-ES" sz="1200" dirty="0" err="1"/>
              <a:t>whole</a:t>
            </a:r>
            <a:r>
              <a:rPr lang="ca-ES" sz="1200" dirty="0"/>
              <a:t> kit,  in a </a:t>
            </a:r>
            <a:r>
              <a:rPr lang="ca-ES" sz="1200" dirty="0" err="1"/>
              <a:t>way</a:t>
            </a:r>
            <a:r>
              <a:rPr lang="ca-ES" sz="1200" dirty="0"/>
              <a:t> </a:t>
            </a:r>
            <a:r>
              <a:rPr lang="ca-ES" sz="1200" dirty="0" err="1"/>
              <a:t>that</a:t>
            </a:r>
            <a:r>
              <a:rPr lang="ca-ES" sz="1200" dirty="0"/>
              <a:t> </a:t>
            </a:r>
            <a:r>
              <a:rPr lang="ca-ES" sz="1200" dirty="0" err="1"/>
              <a:t>allows</a:t>
            </a:r>
            <a:r>
              <a:rPr lang="ca-ES" sz="1200" dirty="0"/>
              <a:t> </a:t>
            </a:r>
            <a:r>
              <a:rPr lang="ca-ES" sz="1200" dirty="0" err="1"/>
              <a:t>you</a:t>
            </a:r>
            <a:r>
              <a:rPr lang="ca-ES" sz="1200" dirty="0"/>
              <a:t> to </a:t>
            </a:r>
            <a:r>
              <a:rPr lang="ca-ES" sz="1200" dirty="0" err="1"/>
              <a:t>calculate</a:t>
            </a:r>
            <a:r>
              <a:rPr lang="ca-ES" sz="1200" dirty="0"/>
              <a:t> </a:t>
            </a:r>
            <a:r>
              <a:rPr lang="ca-ES" sz="1200" dirty="0" err="1"/>
              <a:t>the</a:t>
            </a:r>
            <a:r>
              <a:rPr lang="ca-ES" sz="1200" dirty="0"/>
              <a:t> total </a:t>
            </a:r>
            <a:r>
              <a:rPr lang="ca-ES" sz="1200" dirty="0" err="1"/>
              <a:t>number</a:t>
            </a:r>
            <a:r>
              <a:rPr lang="ca-ES" sz="1200" dirty="0"/>
              <a:t> of </a:t>
            </a:r>
            <a:r>
              <a:rPr lang="ca-ES" sz="1200" dirty="0" err="1"/>
              <a:t>each</a:t>
            </a:r>
            <a:r>
              <a:rPr lang="ca-ES" sz="1200" dirty="0"/>
              <a:t> </a:t>
            </a:r>
            <a:r>
              <a:rPr lang="ca-ES" sz="1200" dirty="0" err="1"/>
              <a:t>piece</a:t>
            </a:r>
            <a:r>
              <a:rPr lang="ca-ES" sz="1200" dirty="0"/>
              <a:t> </a:t>
            </a:r>
            <a:r>
              <a:rPr lang="ca-ES" sz="1200" dirty="0" err="1"/>
              <a:t>and</a:t>
            </a:r>
            <a:r>
              <a:rPr lang="ca-ES" sz="1200" dirty="0"/>
              <a:t> </a:t>
            </a:r>
            <a:r>
              <a:rPr lang="ca-ES" sz="1200" dirty="0" err="1"/>
              <a:t>the</a:t>
            </a:r>
            <a:r>
              <a:rPr lang="ca-ES" sz="1200" dirty="0"/>
              <a:t> total </a:t>
            </a:r>
            <a:r>
              <a:rPr lang="ca-ES" sz="1200" dirty="0" err="1"/>
              <a:t>price</a:t>
            </a:r>
            <a:r>
              <a:rPr lang="ca-ES" sz="1200" dirty="0"/>
              <a:t> for a </a:t>
            </a:r>
            <a:r>
              <a:rPr lang="ca-ES" sz="1200" dirty="0" err="1"/>
              <a:t>given</a:t>
            </a:r>
            <a:r>
              <a:rPr lang="ca-ES" sz="1200" dirty="0"/>
              <a:t> </a:t>
            </a:r>
            <a:r>
              <a:rPr lang="ca-ES" sz="1200" dirty="0" err="1"/>
              <a:t>number</a:t>
            </a:r>
            <a:r>
              <a:rPr lang="ca-ES" sz="1200" dirty="0"/>
              <a:t> of kits, </a:t>
            </a:r>
            <a:r>
              <a:rPr lang="ca-ES" sz="1200" dirty="0" err="1"/>
              <a:t>and</a:t>
            </a:r>
            <a:r>
              <a:rPr lang="ca-ES" sz="1200" dirty="0"/>
              <a:t> </a:t>
            </a:r>
            <a:r>
              <a:rPr lang="ca-ES" sz="1200" dirty="0" err="1"/>
              <a:t>furnish</a:t>
            </a:r>
            <a:r>
              <a:rPr lang="ca-ES" sz="1200" dirty="0"/>
              <a:t> </a:t>
            </a:r>
            <a:r>
              <a:rPr lang="ca-ES" sz="1200" dirty="0" err="1"/>
              <a:t>the</a:t>
            </a:r>
            <a:r>
              <a:rPr lang="ca-ES" sz="1200" dirty="0"/>
              <a:t> </a:t>
            </a:r>
            <a:r>
              <a:rPr lang="ca-ES" sz="1200" dirty="0" err="1"/>
              <a:t>Lego</a:t>
            </a:r>
            <a:r>
              <a:rPr lang="ca-ES" sz="1200" dirty="0"/>
              <a:t> </a:t>
            </a:r>
            <a:r>
              <a:rPr lang="ca-ES" sz="1200" dirty="0" err="1"/>
              <a:t>piece</a:t>
            </a:r>
            <a:r>
              <a:rPr lang="ca-ES" sz="1200" dirty="0"/>
              <a:t> codes to </a:t>
            </a:r>
            <a:r>
              <a:rPr lang="ca-ES" sz="1200" dirty="0" err="1"/>
              <a:t>buy</a:t>
            </a:r>
            <a:r>
              <a:rPr lang="ca-ES" sz="1200" dirty="0"/>
              <a:t> it. </a:t>
            </a:r>
            <a:r>
              <a:rPr lang="ca-ES" sz="1200" dirty="0" err="1"/>
              <a:t>It’s</a:t>
            </a:r>
            <a:r>
              <a:rPr lang="ca-ES" sz="1200" dirty="0"/>
              <a:t> </a:t>
            </a:r>
            <a:r>
              <a:rPr lang="ca-ES" sz="1200" dirty="0" err="1"/>
              <a:t>available</a:t>
            </a:r>
            <a:r>
              <a:rPr lang="ca-ES" sz="1200" dirty="0"/>
              <a:t> to </a:t>
            </a:r>
            <a:r>
              <a:rPr lang="ca-ES" sz="1200" dirty="0" err="1"/>
              <a:t>download</a:t>
            </a:r>
            <a:r>
              <a:rPr lang="ca-ES" sz="1200" dirty="0"/>
              <a:t> </a:t>
            </a:r>
            <a:r>
              <a:rPr lang="ca-ES" sz="1200" dirty="0" err="1" smtClean="0"/>
              <a:t>at</a:t>
            </a:r>
            <a:r>
              <a:rPr lang="ca-ES" sz="1200" dirty="0"/>
              <a:t> </a:t>
            </a:r>
            <a:r>
              <a:rPr lang="ca-ES" sz="1200" dirty="0">
                <a:hlinkClick r:id="rId4"/>
              </a:rPr>
              <a:t>https://bit.ly/34EvPUS</a:t>
            </a:r>
            <a:endParaRPr lang="es-ES" dirty="0"/>
          </a:p>
        </p:txBody>
      </p:sp>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142" y="3952654"/>
            <a:ext cx="5950193" cy="173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1088" y="1216350"/>
            <a:ext cx="1985021"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 Título"/>
          <p:cNvSpPr>
            <a:spLocks noGrp="1"/>
          </p:cNvSpPr>
          <p:nvPr>
            <p:ph type="title"/>
          </p:nvPr>
        </p:nvSpPr>
        <p:spPr>
          <a:xfrm>
            <a:off x="317360" y="366184"/>
            <a:ext cx="4407783" cy="1037464"/>
          </a:xfrm>
        </p:spPr>
        <p:txBody>
          <a:bodyPr>
            <a:normAutofit/>
          </a:bodyPr>
          <a:lstStyle/>
          <a:p>
            <a:r>
              <a:rPr lang="ca-ES" sz="2800" dirty="0" smtClean="0"/>
              <a:t>1.Preparing </a:t>
            </a:r>
            <a:r>
              <a:rPr lang="ca-ES" sz="2800" dirty="0" err="1" smtClean="0"/>
              <a:t>the</a:t>
            </a:r>
            <a:r>
              <a:rPr lang="ca-ES" sz="2800" dirty="0" smtClean="0"/>
              <a:t> materials (2)</a:t>
            </a:r>
            <a:endParaRPr lang="ca-ES" sz="2800" dirty="0"/>
          </a:p>
        </p:txBody>
      </p:sp>
      <p:sp>
        <p:nvSpPr>
          <p:cNvPr id="10" name="9 CuadroTexto"/>
          <p:cNvSpPr txBox="1"/>
          <p:nvPr/>
        </p:nvSpPr>
        <p:spPr>
          <a:xfrm>
            <a:off x="434219" y="5767087"/>
            <a:ext cx="3467221" cy="3231654"/>
          </a:xfrm>
          <a:prstGeom prst="rect">
            <a:avLst/>
          </a:prstGeom>
          <a:noFill/>
        </p:spPr>
        <p:txBody>
          <a:bodyPr wrap="square" rtlCol="0">
            <a:spAutoFit/>
          </a:bodyPr>
          <a:lstStyle/>
          <a:p>
            <a:r>
              <a:rPr lang="ca-ES" sz="1200" b="1" dirty="0" smtClean="0"/>
              <a:t>Virtual </a:t>
            </a:r>
            <a:r>
              <a:rPr lang="ca-ES" sz="1200" b="1" dirty="0" err="1" smtClean="0"/>
              <a:t>Blocking</a:t>
            </a:r>
            <a:endParaRPr lang="ca-ES" sz="1200" b="1" dirty="0" smtClean="0"/>
          </a:p>
          <a:p>
            <a:endParaRPr lang="ca-ES" sz="1200" dirty="0"/>
          </a:p>
          <a:p>
            <a:r>
              <a:rPr lang="ca-ES" sz="1200" dirty="0" err="1" smtClean="0"/>
              <a:t>If</a:t>
            </a:r>
            <a:r>
              <a:rPr lang="ca-ES" sz="1200" dirty="0" smtClean="0"/>
              <a:t> </a:t>
            </a:r>
            <a:r>
              <a:rPr lang="ca-ES" sz="1200" dirty="0" err="1" smtClean="0"/>
              <a:t>you</a:t>
            </a:r>
            <a:r>
              <a:rPr lang="ca-ES" sz="1200" dirty="0" smtClean="0"/>
              <a:t> </a:t>
            </a:r>
            <a:r>
              <a:rPr lang="ca-ES" sz="1200" dirty="0" err="1" smtClean="0"/>
              <a:t>prefer</a:t>
            </a:r>
            <a:r>
              <a:rPr lang="ca-ES" sz="1200" dirty="0" smtClean="0"/>
              <a:t> </a:t>
            </a:r>
            <a:r>
              <a:rPr lang="ca-ES" sz="1200" dirty="0" err="1" smtClean="0"/>
              <a:t>not</a:t>
            </a:r>
            <a:r>
              <a:rPr lang="ca-ES" sz="1200" dirty="0" smtClean="0"/>
              <a:t> to </a:t>
            </a:r>
            <a:r>
              <a:rPr lang="ca-ES" sz="1200" dirty="0" err="1" smtClean="0"/>
              <a:t>buy</a:t>
            </a:r>
            <a:r>
              <a:rPr lang="ca-ES" sz="1200" dirty="0" smtClean="0"/>
              <a:t> </a:t>
            </a:r>
            <a:r>
              <a:rPr lang="ca-ES" sz="1200" dirty="0" err="1" smtClean="0"/>
              <a:t>Lego</a:t>
            </a:r>
            <a:r>
              <a:rPr lang="ca-ES" sz="1200" dirty="0" smtClean="0"/>
              <a:t> </a:t>
            </a:r>
            <a:r>
              <a:rPr lang="ca-ES" sz="1200" dirty="0" err="1" smtClean="0"/>
              <a:t>Pieces</a:t>
            </a:r>
            <a:r>
              <a:rPr lang="ca-ES" sz="1200" dirty="0" smtClean="0"/>
              <a:t>, </a:t>
            </a:r>
            <a:r>
              <a:rPr lang="ca-ES" sz="1200" dirty="0" err="1" smtClean="0"/>
              <a:t>you</a:t>
            </a:r>
            <a:r>
              <a:rPr lang="ca-ES" sz="1200" dirty="0" smtClean="0"/>
              <a:t> can </a:t>
            </a:r>
            <a:r>
              <a:rPr lang="ca-ES" sz="1200" dirty="0" err="1" smtClean="0"/>
              <a:t>also</a:t>
            </a:r>
            <a:r>
              <a:rPr lang="ca-ES" sz="1200" dirty="0" smtClean="0"/>
              <a:t> </a:t>
            </a:r>
            <a:r>
              <a:rPr lang="ca-ES" sz="1200" dirty="0" err="1" smtClean="0"/>
              <a:t>develop</a:t>
            </a:r>
            <a:r>
              <a:rPr lang="ca-ES" sz="1200" dirty="0" smtClean="0"/>
              <a:t> </a:t>
            </a:r>
            <a:r>
              <a:rPr lang="ca-ES" sz="1200" dirty="0" err="1" smtClean="0"/>
              <a:t>the</a:t>
            </a:r>
            <a:r>
              <a:rPr lang="ca-ES" sz="1200" dirty="0" smtClean="0"/>
              <a:t> </a:t>
            </a:r>
            <a:r>
              <a:rPr lang="ca-ES" sz="1200" dirty="0" err="1" smtClean="0"/>
              <a:t>activity</a:t>
            </a:r>
            <a:r>
              <a:rPr lang="ca-ES" sz="1200" dirty="0" smtClean="0"/>
              <a:t> in </a:t>
            </a:r>
            <a:r>
              <a:rPr lang="ca-ES" sz="1200" dirty="0" err="1" smtClean="0"/>
              <a:t>the</a:t>
            </a:r>
            <a:r>
              <a:rPr lang="ca-ES" sz="1200" dirty="0" smtClean="0"/>
              <a:t> </a:t>
            </a:r>
            <a:r>
              <a:rPr lang="ca-ES" sz="1200" i="1" dirty="0" err="1" smtClean="0"/>
              <a:t>Lego</a:t>
            </a:r>
            <a:r>
              <a:rPr lang="ca-ES" sz="1200" i="1" dirty="0" smtClean="0"/>
              <a:t> Digital Designer</a:t>
            </a:r>
            <a:r>
              <a:rPr lang="ca-ES" sz="1200" dirty="0" smtClean="0"/>
              <a:t> </a:t>
            </a:r>
            <a:r>
              <a:rPr lang="ca-ES" sz="1200" dirty="0" err="1" smtClean="0"/>
              <a:t>program</a:t>
            </a:r>
            <a:r>
              <a:rPr lang="ca-ES" sz="1200" dirty="0" smtClean="0"/>
              <a:t>, </a:t>
            </a:r>
            <a:r>
              <a:rPr lang="ca-ES" sz="1200" dirty="0" err="1" smtClean="0"/>
              <a:t>Free</a:t>
            </a:r>
            <a:r>
              <a:rPr lang="ca-ES" sz="1200" dirty="0" smtClean="0"/>
              <a:t> to </a:t>
            </a:r>
            <a:r>
              <a:rPr lang="ca-ES" sz="1200" dirty="0" err="1" smtClean="0"/>
              <a:t>download</a:t>
            </a:r>
            <a:r>
              <a:rPr lang="ca-ES" sz="1200" dirty="0" smtClean="0"/>
              <a:t> </a:t>
            </a:r>
            <a:r>
              <a:rPr lang="ca-ES" sz="1200" dirty="0" err="1" smtClean="0"/>
              <a:t>at</a:t>
            </a:r>
            <a:r>
              <a:rPr lang="ca-ES" sz="1200" dirty="0" smtClean="0"/>
              <a:t>: </a:t>
            </a:r>
          </a:p>
          <a:p>
            <a:endParaRPr lang="ca-ES" sz="1200" dirty="0"/>
          </a:p>
          <a:p>
            <a:r>
              <a:rPr lang="ca-ES" sz="1200" dirty="0">
                <a:hlinkClick r:id="rId7"/>
              </a:rPr>
              <a:t>https://lego-digital-designer.en.softonic.com/</a:t>
            </a:r>
            <a:endParaRPr lang="ca-ES" sz="1200" dirty="0" smtClean="0"/>
          </a:p>
          <a:p>
            <a:endParaRPr lang="ca-ES" sz="1200" dirty="0" smtClean="0"/>
          </a:p>
          <a:p>
            <a:r>
              <a:rPr lang="ca-ES" sz="1200" dirty="0" err="1" smtClean="0"/>
              <a:t>Please</a:t>
            </a:r>
            <a:r>
              <a:rPr lang="ca-ES" sz="1200" dirty="0" smtClean="0"/>
              <a:t> </a:t>
            </a:r>
            <a:r>
              <a:rPr lang="ca-ES" sz="1200" dirty="0" err="1" smtClean="0"/>
              <a:t>note</a:t>
            </a:r>
            <a:r>
              <a:rPr lang="ca-ES" sz="1200" dirty="0" smtClean="0"/>
              <a:t> </a:t>
            </a:r>
            <a:r>
              <a:rPr lang="ca-ES" sz="1200" dirty="0" err="1" smtClean="0"/>
              <a:t>that</a:t>
            </a:r>
            <a:r>
              <a:rPr lang="ca-ES" sz="1200" dirty="0" smtClean="0"/>
              <a:t> </a:t>
            </a:r>
            <a:r>
              <a:rPr lang="ca-ES" sz="1200" dirty="0" err="1" smtClean="0"/>
              <a:t>the</a:t>
            </a:r>
            <a:r>
              <a:rPr lang="ca-ES" sz="1200" dirty="0" smtClean="0"/>
              <a:t> </a:t>
            </a:r>
            <a:r>
              <a:rPr lang="ca-ES" sz="1200" dirty="0" err="1" smtClean="0"/>
              <a:t>download</a:t>
            </a:r>
            <a:r>
              <a:rPr lang="ca-ES" sz="1200" dirty="0" smtClean="0"/>
              <a:t> </a:t>
            </a:r>
            <a:r>
              <a:rPr lang="ca-ES" sz="1200" dirty="0" err="1" smtClean="0"/>
              <a:t>site</a:t>
            </a:r>
            <a:r>
              <a:rPr lang="ca-ES" sz="1200" dirty="0" smtClean="0"/>
              <a:t> is </a:t>
            </a:r>
            <a:r>
              <a:rPr lang="ca-ES" sz="1200" dirty="0" err="1" smtClean="0"/>
              <a:t>not</a:t>
            </a:r>
            <a:r>
              <a:rPr lang="ca-ES" sz="1200" dirty="0" smtClean="0"/>
              <a:t> </a:t>
            </a:r>
            <a:r>
              <a:rPr lang="ca-ES" sz="1200" dirty="0" err="1" smtClean="0"/>
              <a:t>the</a:t>
            </a:r>
            <a:r>
              <a:rPr lang="ca-ES" sz="1200" dirty="0" smtClean="0"/>
              <a:t> </a:t>
            </a:r>
            <a:r>
              <a:rPr lang="ca-ES" sz="1200" dirty="0" err="1" smtClean="0"/>
              <a:t>Lego</a:t>
            </a:r>
            <a:r>
              <a:rPr lang="ca-ES" sz="1200" dirty="0" smtClean="0"/>
              <a:t> </a:t>
            </a:r>
            <a:r>
              <a:rPr lang="ca-ES" sz="1200" dirty="0" err="1" smtClean="0"/>
              <a:t>site</a:t>
            </a:r>
            <a:r>
              <a:rPr lang="ca-ES" sz="1200" dirty="0" smtClean="0"/>
              <a:t>, as </a:t>
            </a:r>
            <a:r>
              <a:rPr lang="ca-ES" sz="1200" dirty="0" err="1" smtClean="0"/>
              <a:t>Lego</a:t>
            </a:r>
            <a:r>
              <a:rPr lang="ca-ES" sz="1200" dirty="0" smtClean="0"/>
              <a:t> has </a:t>
            </a:r>
            <a:r>
              <a:rPr lang="ca-ES" sz="1200" dirty="0" err="1" smtClean="0"/>
              <a:t>discontinuated</a:t>
            </a:r>
            <a:r>
              <a:rPr lang="ca-ES" sz="1200" dirty="0" smtClean="0"/>
              <a:t> </a:t>
            </a:r>
            <a:r>
              <a:rPr lang="ca-ES" sz="1200" dirty="0" err="1" smtClean="0"/>
              <a:t>the</a:t>
            </a:r>
            <a:r>
              <a:rPr lang="ca-ES" sz="1200" dirty="0" smtClean="0"/>
              <a:t> </a:t>
            </a:r>
            <a:r>
              <a:rPr lang="ca-ES" sz="1200" dirty="0" err="1" smtClean="0"/>
              <a:t>updates</a:t>
            </a:r>
            <a:r>
              <a:rPr lang="ca-ES" sz="1200" dirty="0" smtClean="0"/>
              <a:t>. Be </a:t>
            </a:r>
            <a:r>
              <a:rPr lang="ca-ES" sz="1200" dirty="0" err="1" smtClean="0"/>
              <a:t>careful</a:t>
            </a:r>
            <a:r>
              <a:rPr lang="ca-ES" sz="1200" dirty="0" smtClean="0"/>
              <a:t> </a:t>
            </a:r>
            <a:r>
              <a:rPr lang="ca-ES" sz="1200" dirty="0" err="1" smtClean="0"/>
              <a:t>when</a:t>
            </a:r>
            <a:r>
              <a:rPr lang="ca-ES" sz="1200" dirty="0" smtClean="0"/>
              <a:t> </a:t>
            </a:r>
            <a:r>
              <a:rPr lang="ca-ES" sz="1200" dirty="0" err="1" smtClean="0"/>
              <a:t>downloading</a:t>
            </a:r>
            <a:r>
              <a:rPr lang="ca-ES" sz="1200" dirty="0" smtClean="0"/>
              <a:t> </a:t>
            </a:r>
            <a:r>
              <a:rPr lang="ca-ES" sz="1200" dirty="0" err="1" smtClean="0"/>
              <a:t>not</a:t>
            </a:r>
            <a:r>
              <a:rPr lang="ca-ES" sz="1200" dirty="0" smtClean="0"/>
              <a:t> to </a:t>
            </a:r>
            <a:r>
              <a:rPr lang="ca-ES" sz="1200" dirty="0" err="1" smtClean="0"/>
              <a:t>click</a:t>
            </a:r>
            <a:r>
              <a:rPr lang="ca-ES" sz="1200" dirty="0" smtClean="0"/>
              <a:t> on </a:t>
            </a:r>
            <a:r>
              <a:rPr lang="ca-ES" sz="1200" dirty="0" err="1" smtClean="0"/>
              <a:t>additional</a:t>
            </a:r>
            <a:r>
              <a:rPr lang="ca-ES" sz="1200" dirty="0" smtClean="0"/>
              <a:t> </a:t>
            </a:r>
            <a:r>
              <a:rPr lang="ca-ES" sz="1200" dirty="0" err="1" smtClean="0"/>
              <a:t>downloads</a:t>
            </a:r>
            <a:r>
              <a:rPr lang="ca-ES" sz="1200" dirty="0" smtClean="0"/>
              <a:t> </a:t>
            </a:r>
            <a:r>
              <a:rPr lang="ca-ES" sz="1200" dirty="0" err="1" smtClean="0"/>
              <a:t>from</a:t>
            </a:r>
            <a:r>
              <a:rPr lang="ca-ES" sz="1200" dirty="0" smtClean="0"/>
              <a:t> </a:t>
            </a:r>
            <a:r>
              <a:rPr lang="ca-ES" sz="1200" dirty="0" err="1" smtClean="0"/>
              <a:t>softonic</a:t>
            </a:r>
            <a:r>
              <a:rPr lang="ca-ES" sz="1200" dirty="0" smtClean="0"/>
              <a:t>. </a:t>
            </a:r>
          </a:p>
          <a:p>
            <a:endParaRPr lang="ca-ES" sz="1200" dirty="0"/>
          </a:p>
          <a:p>
            <a:r>
              <a:rPr lang="ca-ES" sz="1200" dirty="0" err="1" smtClean="0"/>
              <a:t>Anyway</a:t>
            </a:r>
            <a:r>
              <a:rPr lang="ca-ES" sz="1200" dirty="0" smtClean="0"/>
              <a:t>, </a:t>
            </a:r>
            <a:r>
              <a:rPr lang="ca-ES" sz="1200" dirty="0" err="1" smtClean="0"/>
              <a:t>I’d</a:t>
            </a:r>
            <a:r>
              <a:rPr lang="ca-ES" sz="1200" dirty="0" smtClean="0"/>
              <a:t> </a:t>
            </a:r>
            <a:r>
              <a:rPr lang="ca-ES" sz="1200" dirty="0" err="1" smtClean="0"/>
              <a:t>advice</a:t>
            </a:r>
            <a:r>
              <a:rPr lang="ca-ES" sz="1200" dirty="0" smtClean="0"/>
              <a:t> </a:t>
            </a:r>
            <a:r>
              <a:rPr lang="ca-ES" sz="1200" dirty="0" err="1" smtClean="0"/>
              <a:t>you</a:t>
            </a:r>
            <a:r>
              <a:rPr lang="ca-ES" sz="1200" dirty="0" smtClean="0"/>
              <a:t> to </a:t>
            </a:r>
            <a:r>
              <a:rPr lang="ca-ES" sz="1200" dirty="0" err="1" smtClean="0"/>
              <a:t>develop</a:t>
            </a:r>
            <a:r>
              <a:rPr lang="ca-ES" sz="1200" dirty="0" smtClean="0"/>
              <a:t> paper “</a:t>
            </a:r>
            <a:r>
              <a:rPr lang="ca-ES" sz="1200" dirty="0" err="1" smtClean="0"/>
              <a:t>touchable</a:t>
            </a:r>
            <a:r>
              <a:rPr lang="ca-ES" sz="1200" dirty="0" smtClean="0"/>
              <a:t>” </a:t>
            </a:r>
            <a:r>
              <a:rPr lang="ca-ES" sz="1200" dirty="0" err="1" smtClean="0"/>
              <a:t>pieces</a:t>
            </a:r>
            <a:r>
              <a:rPr lang="ca-ES" sz="1200" dirty="0" smtClean="0"/>
              <a:t> </a:t>
            </a:r>
            <a:r>
              <a:rPr lang="ca-ES" sz="1200" dirty="0" err="1" smtClean="0"/>
              <a:t>rather</a:t>
            </a:r>
            <a:r>
              <a:rPr lang="ca-ES" sz="1200" dirty="0" smtClean="0"/>
              <a:t> </a:t>
            </a:r>
            <a:r>
              <a:rPr lang="ca-ES" sz="1200" dirty="0" err="1" smtClean="0"/>
              <a:t>than</a:t>
            </a:r>
            <a:r>
              <a:rPr lang="ca-ES" sz="1200" dirty="0" smtClean="0"/>
              <a:t> </a:t>
            </a:r>
            <a:r>
              <a:rPr lang="ca-ES" sz="1200" dirty="0" err="1" smtClean="0"/>
              <a:t>use</a:t>
            </a:r>
            <a:r>
              <a:rPr lang="ca-ES" sz="1200" dirty="0" smtClean="0"/>
              <a:t> virtual </a:t>
            </a:r>
            <a:r>
              <a:rPr lang="ca-ES" sz="1200" dirty="0" err="1" smtClean="0"/>
              <a:t>Lego</a:t>
            </a:r>
            <a:r>
              <a:rPr lang="ca-ES" sz="1200" dirty="0" smtClean="0"/>
              <a:t>, as </a:t>
            </a:r>
            <a:r>
              <a:rPr lang="ca-ES" sz="1200" dirty="0" err="1" smtClean="0"/>
              <a:t>it</a:t>
            </a:r>
            <a:r>
              <a:rPr lang="ca-ES" sz="1200" dirty="0" smtClean="0"/>
              <a:t> </a:t>
            </a:r>
            <a:r>
              <a:rPr lang="ca-ES" sz="1200" dirty="0" err="1" smtClean="0"/>
              <a:t>implies</a:t>
            </a:r>
            <a:r>
              <a:rPr lang="ca-ES" sz="1200" dirty="0" smtClean="0"/>
              <a:t> </a:t>
            </a:r>
            <a:r>
              <a:rPr lang="ca-ES" sz="1200" dirty="0" err="1" smtClean="0"/>
              <a:t>two</a:t>
            </a:r>
            <a:r>
              <a:rPr lang="ca-ES" sz="1200" dirty="0" smtClean="0"/>
              <a:t> </a:t>
            </a:r>
            <a:r>
              <a:rPr lang="ca-ES" sz="1200" dirty="0" err="1" smtClean="0"/>
              <a:t>symbolization</a:t>
            </a:r>
            <a:r>
              <a:rPr lang="ca-ES" sz="1200" dirty="0" smtClean="0"/>
              <a:t> </a:t>
            </a:r>
            <a:r>
              <a:rPr lang="ca-ES" sz="1200" dirty="0" err="1" smtClean="0"/>
              <a:t>steps</a:t>
            </a:r>
            <a:r>
              <a:rPr lang="ca-ES" sz="1200" dirty="0" smtClean="0"/>
              <a:t> (</a:t>
            </a:r>
            <a:r>
              <a:rPr lang="ca-ES" sz="1200" dirty="0" err="1" smtClean="0"/>
              <a:t>Lego</a:t>
            </a:r>
            <a:r>
              <a:rPr lang="ca-ES" sz="1200" dirty="0" smtClean="0"/>
              <a:t> </a:t>
            </a:r>
            <a:r>
              <a:rPr lang="ca-ES" sz="1200" dirty="0" err="1" smtClean="0"/>
              <a:t>and</a:t>
            </a:r>
            <a:r>
              <a:rPr lang="ca-ES" sz="1200" dirty="0" smtClean="0"/>
              <a:t> virtual).</a:t>
            </a:r>
          </a:p>
          <a:p>
            <a:endParaRPr lang="ca-ES" sz="1200"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19448" y="6156176"/>
            <a:ext cx="2718906" cy="181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6944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32656" y="1259632"/>
            <a:ext cx="6172200" cy="6552728"/>
          </a:xfrm>
        </p:spPr>
        <p:txBody>
          <a:bodyPr>
            <a:noAutofit/>
          </a:bodyPr>
          <a:lstStyle/>
          <a:p>
            <a:pPr marL="0" indent="0" algn="just">
              <a:buNone/>
            </a:pPr>
            <a:r>
              <a:rPr lang="en-GB" sz="1200" dirty="0" smtClean="0"/>
              <a:t>The activity is composed by 5 Modules. First of all (</a:t>
            </a:r>
            <a:r>
              <a:rPr lang="en-GB" sz="1200" b="1" dirty="0" smtClean="0">
                <a:solidFill>
                  <a:schemeClr val="accent5"/>
                </a:solidFill>
              </a:rPr>
              <a:t>Module 0</a:t>
            </a:r>
            <a:r>
              <a:rPr lang="en-GB" sz="1200" dirty="0" smtClean="0"/>
              <a:t>), give to students (in teams of 3-4) the materials (Lego pieces, Cards and Maps) and make them familiar with the materials and Pieces. Get with them agreements to make possible that at the end of the activity students collect and store all the pieces. Discuss with them the meaning of each piece or organic biomolecule.</a:t>
            </a:r>
          </a:p>
          <a:p>
            <a:pPr marL="0" indent="0" algn="just">
              <a:buNone/>
            </a:pPr>
            <a:r>
              <a:rPr lang="en-GB" sz="1200" dirty="0" smtClean="0"/>
              <a:t>From this point, follow  each of the Modules 1,2,3,4 in the proposed order, as in the Students’ Guide.  Each activity deal with some key ideas written on the bottom of each activity proposal. Make sure students understand the key of an activity prior to begin the next activity. To this end:</a:t>
            </a:r>
          </a:p>
          <a:p>
            <a:pPr marL="0" indent="0" algn="just">
              <a:buNone/>
            </a:pPr>
            <a:r>
              <a:rPr lang="en-GB" sz="1200" dirty="0" smtClean="0"/>
              <a:t>1) Ask them to get a consensus to complete the questions (What we do, What happened , What does it mean...).</a:t>
            </a:r>
          </a:p>
          <a:p>
            <a:pPr marL="0" indent="0" algn="just">
              <a:buNone/>
            </a:pPr>
            <a:r>
              <a:rPr lang="en-GB" sz="1200" dirty="0" smtClean="0"/>
              <a:t>2) Make a general dialogue with the whole group between Modules.</a:t>
            </a:r>
          </a:p>
          <a:p>
            <a:pPr marL="0" indent="0" algn="just">
              <a:buNone/>
            </a:pPr>
            <a:endParaRPr lang="en-GB" sz="1200" dirty="0" smtClean="0"/>
          </a:p>
          <a:p>
            <a:pPr marL="0" indent="0" algn="just">
              <a:buNone/>
            </a:pPr>
            <a:r>
              <a:rPr lang="en-GB" sz="1200" dirty="0" smtClean="0"/>
              <a:t>In </a:t>
            </a:r>
            <a:r>
              <a:rPr lang="en-GB" sz="1200" b="1" dirty="0" smtClean="0">
                <a:solidFill>
                  <a:schemeClr val="accent5"/>
                </a:solidFill>
              </a:rPr>
              <a:t>Module 1 </a:t>
            </a:r>
            <a:r>
              <a:rPr lang="en-GB" sz="1200" dirty="0" smtClean="0"/>
              <a:t>students are asked to build biomolecules from previously catabolized biomolecules, and they will observe a global loss of carbon as carbon </a:t>
            </a:r>
            <a:r>
              <a:rPr lang="en-GB" sz="1200" dirty="0" err="1" smtClean="0"/>
              <a:t>dioxyde</a:t>
            </a:r>
            <a:r>
              <a:rPr lang="en-GB" sz="1200" dirty="0" smtClean="0"/>
              <a:t>, so they can’t build the same number of biomolecules.</a:t>
            </a:r>
          </a:p>
          <a:p>
            <a:pPr marL="0" indent="0" algn="just">
              <a:buNone/>
            </a:pPr>
            <a:endParaRPr lang="en-GB" sz="1200" dirty="0" smtClean="0"/>
          </a:p>
          <a:p>
            <a:pPr marL="0" indent="0" algn="just">
              <a:buNone/>
            </a:pPr>
            <a:r>
              <a:rPr lang="en-GB" sz="1200" dirty="0" smtClean="0"/>
              <a:t>In </a:t>
            </a:r>
            <a:r>
              <a:rPr lang="en-GB" sz="1200" b="1" dirty="0" smtClean="0">
                <a:solidFill>
                  <a:schemeClr val="accent5"/>
                </a:solidFill>
              </a:rPr>
              <a:t>Module 2 </a:t>
            </a:r>
            <a:r>
              <a:rPr lang="en-GB" sz="1200" dirty="0" smtClean="0"/>
              <a:t>each team represent to be a different kind of cell, thus having different priorities when trying to build biomolecules. As a result, each team will experience different metabolic difficulties (lack of energy, excess of N), and students will discover that cells can exchange products to overcome some of these difficulties (make sure that at the end of the class, each box have the correct number of pieces).</a:t>
            </a:r>
          </a:p>
          <a:p>
            <a:pPr marL="0" indent="0" algn="just">
              <a:buNone/>
            </a:pPr>
            <a:endParaRPr lang="en-GB" sz="1200" dirty="0" smtClean="0"/>
          </a:p>
          <a:p>
            <a:pPr marL="0" indent="0" algn="just">
              <a:buNone/>
            </a:pPr>
            <a:r>
              <a:rPr lang="en-GB" sz="1200" dirty="0" smtClean="0"/>
              <a:t>In </a:t>
            </a:r>
            <a:r>
              <a:rPr lang="en-GB" sz="1200" b="1" dirty="0" smtClean="0">
                <a:solidFill>
                  <a:schemeClr val="accent5"/>
                </a:solidFill>
              </a:rPr>
              <a:t>Module 3 </a:t>
            </a:r>
            <a:r>
              <a:rPr lang="en-GB" sz="1200" dirty="0" smtClean="0"/>
              <a:t>each team represent again a “standard” cell, but each of them have a different diet. Again, this will result in metabolic difficulties, different for each diet. It’s important to underline during the discussion the role of essential elements and total energy for a diet.</a:t>
            </a:r>
          </a:p>
          <a:p>
            <a:pPr marL="0" indent="0" algn="just">
              <a:buNone/>
            </a:pPr>
            <a:endParaRPr lang="en-GB" sz="1200" dirty="0" smtClean="0"/>
          </a:p>
          <a:p>
            <a:pPr marL="0" indent="0" algn="just">
              <a:buNone/>
            </a:pPr>
            <a:r>
              <a:rPr lang="en-GB" sz="1200" dirty="0" smtClean="0"/>
              <a:t>In </a:t>
            </a:r>
            <a:r>
              <a:rPr lang="en-GB" sz="1200" b="1" dirty="0" smtClean="0">
                <a:solidFill>
                  <a:schemeClr val="accent5"/>
                </a:solidFill>
              </a:rPr>
              <a:t>Module 4</a:t>
            </a:r>
            <a:r>
              <a:rPr lang="en-GB" sz="1200" dirty="0" smtClean="0"/>
              <a:t>, students use a different map to reproduce a Photosynthesis process. There is a step when “night” mode is activated, so the plant gets energy only by catabolising the carbon chains synthesised during photosynthesis in the “light” mode. Make sure students understand that the main differences of plants are the source of carbon chains (photosynthesis instead of organic matter from other living beings) and the source of essential </a:t>
            </a:r>
            <a:r>
              <a:rPr lang="en-GB" sz="1200" dirty="0" err="1" smtClean="0"/>
              <a:t>bioelements</a:t>
            </a:r>
            <a:r>
              <a:rPr lang="en-GB" sz="1200" dirty="0" smtClean="0"/>
              <a:t> (soil and roots instead of organic matter from other living beings).</a:t>
            </a:r>
          </a:p>
          <a:p>
            <a:pPr marL="0" indent="0">
              <a:buNone/>
            </a:pPr>
            <a:endParaRPr lang="en-GB" sz="1200" dirty="0"/>
          </a:p>
        </p:txBody>
      </p:sp>
      <p:sp>
        <p:nvSpPr>
          <p:cNvPr id="4" name="1 Título"/>
          <p:cNvSpPr>
            <a:spLocks noGrp="1"/>
          </p:cNvSpPr>
          <p:nvPr>
            <p:ph type="title"/>
          </p:nvPr>
        </p:nvSpPr>
        <p:spPr>
          <a:xfrm>
            <a:off x="332656" y="179512"/>
            <a:ext cx="5824360" cy="1037464"/>
          </a:xfrm>
        </p:spPr>
        <p:txBody>
          <a:bodyPr>
            <a:normAutofit/>
          </a:bodyPr>
          <a:lstStyle/>
          <a:p>
            <a:pPr algn="l"/>
            <a:r>
              <a:rPr lang="ca-ES" sz="2800" dirty="0"/>
              <a:t>2</a:t>
            </a:r>
            <a:r>
              <a:rPr lang="ca-ES" sz="2800" dirty="0" smtClean="0"/>
              <a:t>.Developing </a:t>
            </a:r>
            <a:r>
              <a:rPr lang="ca-ES" sz="2800" dirty="0" err="1" smtClean="0"/>
              <a:t>the</a:t>
            </a:r>
            <a:r>
              <a:rPr lang="ca-ES" sz="2800" dirty="0" smtClean="0"/>
              <a:t> </a:t>
            </a:r>
            <a:r>
              <a:rPr lang="ca-ES" sz="2800" dirty="0" err="1" smtClean="0"/>
              <a:t>activity</a:t>
            </a:r>
            <a:endParaRPr lang="ca-ES" sz="2800" dirty="0"/>
          </a:p>
        </p:txBody>
      </p:sp>
    </p:spTree>
    <p:extLst>
      <p:ext uri="{BB962C8B-B14F-4D97-AF65-F5344CB8AC3E}">
        <p14:creationId xmlns:p14="http://schemas.microsoft.com/office/powerpoint/2010/main" val="2903499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32656" y="827584"/>
            <a:ext cx="6226894" cy="8013972"/>
          </a:xfrm>
        </p:spPr>
        <p:txBody>
          <a:bodyPr>
            <a:normAutofit fontScale="25000" lnSpcReduction="20000"/>
          </a:bodyPr>
          <a:lstStyle/>
          <a:p>
            <a:pPr marL="0" indent="0" algn="just">
              <a:lnSpc>
                <a:spcPct val="120000"/>
              </a:lnSpc>
              <a:buNone/>
            </a:pPr>
            <a:r>
              <a:rPr lang="en-GB" sz="4800" dirty="0" smtClean="0"/>
              <a:t>During the activity, some </a:t>
            </a:r>
            <a:r>
              <a:rPr lang="en-GB" sz="4800" b="1" dirty="0" smtClean="0">
                <a:solidFill>
                  <a:schemeClr val="accent5"/>
                </a:solidFill>
              </a:rPr>
              <a:t>conceptual simplifications </a:t>
            </a:r>
            <a:r>
              <a:rPr lang="en-GB" sz="4800" dirty="0" smtClean="0"/>
              <a:t>are used. </a:t>
            </a:r>
          </a:p>
          <a:p>
            <a:pPr marL="0" indent="0" algn="just">
              <a:lnSpc>
                <a:spcPct val="120000"/>
              </a:lnSpc>
              <a:buNone/>
            </a:pPr>
            <a:r>
              <a:rPr lang="en-GB" sz="4800" b="1" dirty="0" smtClean="0"/>
              <a:t>Energy</a:t>
            </a:r>
            <a:r>
              <a:rPr lang="en-GB" sz="4800" dirty="0" smtClean="0"/>
              <a:t> (ATP) and “</a:t>
            </a:r>
            <a:r>
              <a:rPr lang="en-GB" sz="4800" b="1" dirty="0" smtClean="0"/>
              <a:t>Reductive Power</a:t>
            </a:r>
            <a:r>
              <a:rPr lang="en-GB" sz="4800" dirty="0" smtClean="0"/>
              <a:t>” (NADH or FADH) are both represented by the same  green “Energy” piece and situated on a black </a:t>
            </a:r>
            <a:r>
              <a:rPr lang="en-GB" sz="4800" b="1" dirty="0" smtClean="0"/>
              <a:t>Carbon Chain </a:t>
            </a:r>
            <a:r>
              <a:rPr lang="en-GB" sz="4800" dirty="0" smtClean="0"/>
              <a:t>piece.  “Energy” pieces can be obtained by de-building organic biomolecules, and resulting in Oxidized Carbon Chains (substituting green “Energy” pieces by red </a:t>
            </a:r>
            <a:r>
              <a:rPr lang="en-GB" sz="4800" dirty="0" err="1" smtClean="0"/>
              <a:t>Oxigen</a:t>
            </a:r>
            <a:r>
              <a:rPr lang="en-GB" sz="4800" dirty="0" smtClean="0"/>
              <a:t> Pieces), representing Catabolism. Oxidation of other compounds is not considered in this simulation.</a:t>
            </a:r>
          </a:p>
          <a:p>
            <a:pPr marL="0" indent="0" algn="just">
              <a:lnSpc>
                <a:spcPct val="120000"/>
              </a:lnSpc>
              <a:buNone/>
            </a:pPr>
            <a:r>
              <a:rPr lang="en-GB" sz="4800" dirty="0" smtClean="0"/>
              <a:t>Oxidized Carbon Chains can be rescued by consuming “Energy” pieces , this representing the reductive nature of the “Energy” pieces and the anabolic “</a:t>
            </a:r>
            <a:r>
              <a:rPr lang="en-GB" sz="4800" b="1" dirty="0" smtClean="0"/>
              <a:t>Gluconeogenesis</a:t>
            </a:r>
            <a:r>
              <a:rPr lang="en-GB" sz="4800" dirty="0" smtClean="0"/>
              <a:t>” metabolic pathway.</a:t>
            </a:r>
          </a:p>
          <a:p>
            <a:pPr marL="0" indent="0" algn="just">
              <a:lnSpc>
                <a:spcPct val="120000"/>
              </a:lnSpc>
              <a:buNone/>
            </a:pPr>
            <a:r>
              <a:rPr lang="en-GB" sz="4800" dirty="0" smtClean="0"/>
              <a:t>The different kinds of </a:t>
            </a:r>
            <a:r>
              <a:rPr lang="en-GB" sz="4800" b="1" dirty="0" smtClean="0"/>
              <a:t>biomolecules are represented by different ratios of Carbon Chains, energy and  </a:t>
            </a:r>
            <a:r>
              <a:rPr lang="en-GB" sz="4800" b="1" dirty="0" err="1" smtClean="0"/>
              <a:t>Bioelements</a:t>
            </a:r>
            <a:r>
              <a:rPr lang="en-GB" sz="4800" b="1" dirty="0" smtClean="0"/>
              <a:t>.</a:t>
            </a:r>
            <a:r>
              <a:rPr lang="en-GB" sz="4800" dirty="0" smtClean="0"/>
              <a:t> Carbon chains are represented by black short pieces to make it easier to build the molecules. Hydrogen white pieces are not used in the current designed activity, the black pieces represent reduced Hydrogen-Carbon Chains as a whole. The biochemical behaviour of the resulting biomolecules is not exact, but some differences have been set between different kinds: 1) Both Carbohydrates and Lipids are formed by Carbon Chains and Energy, but Lipids catabolism will result in higher levels of energy and Carbon oxidation (Carbohydrates are more useful for Anabolism). Both Proteins and Nucleic Acids have lower “Energy” content, but Proteins contain a richest diversity of </a:t>
            </a:r>
            <a:r>
              <a:rPr lang="en-GB" sz="4800" dirty="0" err="1" smtClean="0"/>
              <a:t>bioelements</a:t>
            </a:r>
            <a:r>
              <a:rPr lang="en-GB" sz="4800" dirty="0" smtClean="0"/>
              <a:t>. This has been done to reproduce the different needs for the anabolism of different biomolecules (it is not possible to build Proteins or Nucleic Acids strictly from Carbohydrates or Lipids).  Carbon dioxide (black and red assembling) and nitrogen (blue </a:t>
            </a:r>
            <a:r>
              <a:rPr lang="en-GB" sz="4800" dirty="0" err="1" smtClean="0"/>
              <a:t>pices</a:t>
            </a:r>
            <a:r>
              <a:rPr lang="en-GB" sz="4800" dirty="0" smtClean="0"/>
              <a:t>) are toxic products that have to be driven to the excretion zones (lungs and kidney).</a:t>
            </a:r>
          </a:p>
          <a:p>
            <a:pPr marL="0" indent="0" algn="just">
              <a:lnSpc>
                <a:spcPct val="120000"/>
              </a:lnSpc>
              <a:buNone/>
            </a:pPr>
            <a:r>
              <a:rPr lang="en-GB" sz="4800" dirty="0" smtClean="0"/>
              <a:t>Make attention to some </a:t>
            </a:r>
            <a:r>
              <a:rPr lang="en-GB" sz="4800" b="1" dirty="0" smtClean="0">
                <a:solidFill>
                  <a:schemeClr val="accent5"/>
                </a:solidFill>
              </a:rPr>
              <a:t>possible misconceptions </a:t>
            </a:r>
            <a:r>
              <a:rPr lang="en-GB" sz="4800" dirty="0" smtClean="0"/>
              <a:t>that the activity can promote:</a:t>
            </a:r>
          </a:p>
          <a:p>
            <a:pPr marL="0" indent="0" algn="just">
              <a:lnSpc>
                <a:spcPct val="120000"/>
              </a:lnSpc>
              <a:buNone/>
            </a:pPr>
            <a:r>
              <a:rPr lang="en-GB" sz="4800" dirty="0" smtClean="0"/>
              <a:t>-The activity is ambiguous in relation to the identity of biomolecules or </a:t>
            </a:r>
            <a:r>
              <a:rPr lang="en-GB" sz="4800" dirty="0" err="1" smtClean="0"/>
              <a:t>bioelements</a:t>
            </a:r>
            <a:r>
              <a:rPr lang="en-GB" sz="4800" dirty="0" smtClean="0"/>
              <a:t> with atoms. For example, black pieces represent a Chain of unspecific number of Carbon and Hydrogen atoms. </a:t>
            </a:r>
          </a:p>
          <a:p>
            <a:pPr marL="0" indent="0" algn="just">
              <a:lnSpc>
                <a:spcPct val="120000"/>
              </a:lnSpc>
              <a:buNone/>
            </a:pPr>
            <a:r>
              <a:rPr lang="en-GB" sz="4800" dirty="0" smtClean="0"/>
              <a:t>-The activity implies a structural homogenization, as reduces biomolecules to 4 types as standards with no hybrid natures. This is a simplification that have to be addressed. For example, students could understand that all the proteins are identical, or that proteins and lipids have similar sizes, or that there are not hybrid biomolecules (glucolipids…).</a:t>
            </a:r>
          </a:p>
          <a:p>
            <a:pPr marL="0" indent="0" algn="just">
              <a:lnSpc>
                <a:spcPct val="120000"/>
              </a:lnSpc>
              <a:buNone/>
            </a:pPr>
            <a:endParaRPr lang="en-GB" sz="4800" dirty="0" smtClean="0"/>
          </a:p>
        </p:txBody>
      </p:sp>
      <p:sp>
        <p:nvSpPr>
          <p:cNvPr id="4" name="1 Título"/>
          <p:cNvSpPr>
            <a:spLocks noGrp="1"/>
          </p:cNvSpPr>
          <p:nvPr>
            <p:ph type="title"/>
          </p:nvPr>
        </p:nvSpPr>
        <p:spPr>
          <a:xfrm>
            <a:off x="332656" y="29766"/>
            <a:ext cx="6120680" cy="1037464"/>
          </a:xfrm>
        </p:spPr>
        <p:txBody>
          <a:bodyPr>
            <a:normAutofit/>
          </a:bodyPr>
          <a:lstStyle/>
          <a:p>
            <a:pPr algn="l"/>
            <a:r>
              <a:rPr lang="ca-ES" sz="2800" dirty="0" smtClean="0"/>
              <a:t>3.Key </a:t>
            </a:r>
            <a:r>
              <a:rPr lang="ca-ES" sz="2800" dirty="0" err="1" smtClean="0"/>
              <a:t>ideas</a:t>
            </a:r>
            <a:r>
              <a:rPr lang="ca-ES" sz="2800" dirty="0" smtClean="0"/>
              <a:t> </a:t>
            </a:r>
            <a:r>
              <a:rPr lang="ca-ES" sz="2800" dirty="0" err="1" smtClean="0"/>
              <a:t>and</a:t>
            </a:r>
            <a:r>
              <a:rPr lang="ca-ES" sz="2800" dirty="0" smtClean="0"/>
              <a:t> </a:t>
            </a:r>
            <a:r>
              <a:rPr lang="ca-ES" sz="2800" dirty="0" err="1" smtClean="0"/>
              <a:t>further</a:t>
            </a:r>
            <a:r>
              <a:rPr lang="ca-ES" sz="2800" dirty="0" smtClean="0"/>
              <a:t> </a:t>
            </a:r>
            <a:r>
              <a:rPr lang="ca-ES" sz="2800" dirty="0" err="1" smtClean="0"/>
              <a:t>depelopment</a:t>
            </a:r>
            <a:r>
              <a:rPr lang="ca-ES" sz="2800" dirty="0" smtClean="0"/>
              <a:t> (1)</a:t>
            </a:r>
            <a:endParaRPr lang="ca-ES" sz="2800" dirty="0"/>
          </a:p>
        </p:txBody>
      </p:sp>
    </p:spTree>
    <p:extLst>
      <p:ext uri="{BB962C8B-B14F-4D97-AF65-F5344CB8AC3E}">
        <p14:creationId xmlns:p14="http://schemas.microsoft.com/office/powerpoint/2010/main" val="1968336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32656" y="899592"/>
            <a:ext cx="6226894" cy="3096344"/>
          </a:xfrm>
        </p:spPr>
        <p:txBody>
          <a:bodyPr>
            <a:normAutofit/>
          </a:bodyPr>
          <a:lstStyle/>
          <a:p>
            <a:pPr marL="0" indent="0" algn="just">
              <a:lnSpc>
                <a:spcPct val="120000"/>
              </a:lnSpc>
              <a:buNone/>
            </a:pPr>
            <a:r>
              <a:rPr lang="en-GB" sz="1200" b="1" dirty="0"/>
              <a:t>Further development</a:t>
            </a:r>
          </a:p>
          <a:p>
            <a:pPr marL="0" indent="0" algn="just">
              <a:lnSpc>
                <a:spcPct val="120000"/>
              </a:lnSpc>
              <a:buNone/>
            </a:pPr>
            <a:r>
              <a:rPr lang="en-GB" sz="1200" dirty="0"/>
              <a:t>Some metabolic dynamics could be developed, as metabolic diseases,  respiration rates, fermentation,... The bricks can be used also for organic chemistry and inorganic chemistry activities, interpreting each brick as an atom and not a group, following the </a:t>
            </a:r>
            <a:r>
              <a:rPr lang="en-GB" sz="1200" dirty="0">
                <a:hlinkClick r:id="rId2"/>
              </a:rPr>
              <a:t>CPK convention colours</a:t>
            </a:r>
            <a:r>
              <a:rPr lang="en-GB" sz="1200" dirty="0"/>
              <a:t> for molecular modelling. Brick sizes have been set also to allow this </a:t>
            </a:r>
            <a:r>
              <a:rPr lang="en-GB" sz="1200" dirty="0" smtClean="0"/>
              <a:t>Inorganic Chemistry application </a:t>
            </a:r>
            <a:r>
              <a:rPr lang="en-GB" sz="1200" dirty="0"/>
              <a:t>of the materials, reproducing the main valences (4 for Carbon atoms, 2 for Oxygen and </a:t>
            </a:r>
            <a:r>
              <a:rPr lang="en-GB" sz="1200" dirty="0" err="1"/>
              <a:t>Sulfur</a:t>
            </a:r>
            <a:r>
              <a:rPr lang="en-GB" sz="1200" dirty="0"/>
              <a:t>, 3 for Nitrogen, 1 for Hydrogen). Some examples of possible “</a:t>
            </a:r>
            <a:r>
              <a:rPr lang="en-GB" sz="1200" dirty="0" err="1"/>
              <a:t>ChemBricks</a:t>
            </a:r>
            <a:r>
              <a:rPr lang="en-GB" sz="1200" dirty="0"/>
              <a:t>” cards are available together with the rest of the materials. </a:t>
            </a:r>
          </a:p>
          <a:p>
            <a:pPr marL="0" indent="0" algn="just">
              <a:lnSpc>
                <a:spcPct val="120000"/>
              </a:lnSpc>
              <a:buNone/>
            </a:pPr>
            <a:r>
              <a:rPr lang="en-GB" sz="1200" dirty="0"/>
              <a:t>You might want to develop other Activities with the materials. It’s important to calculate previously if the proposals will be feasible in terms of available carbon chains, energy and essential </a:t>
            </a:r>
            <a:r>
              <a:rPr lang="en-GB" sz="1200" dirty="0" err="1"/>
              <a:t>bioelements</a:t>
            </a:r>
            <a:r>
              <a:rPr lang="en-GB" sz="1200" dirty="0"/>
              <a:t>.  You will find an Excel file “</a:t>
            </a:r>
            <a:r>
              <a:rPr lang="en-GB" sz="1200" b="1" dirty="0"/>
              <a:t>Scenarios Calculations</a:t>
            </a:r>
            <a:r>
              <a:rPr lang="en-GB" sz="1200" dirty="0"/>
              <a:t>” designed to calculate the possible metabolic scenarios when you change the initial conditions, </a:t>
            </a:r>
            <a:r>
              <a:rPr lang="en-GB" sz="1200" dirty="0" smtClean="0"/>
              <a:t>and the need of pieces for each proposal. Available </a:t>
            </a:r>
            <a:r>
              <a:rPr lang="en-GB" sz="1200" dirty="0"/>
              <a:t>here: </a:t>
            </a:r>
            <a:r>
              <a:rPr lang="en-GB" sz="1200" dirty="0">
                <a:hlinkClick r:id="rId3"/>
              </a:rPr>
              <a:t>https://bit.ly/2K7MHLR</a:t>
            </a:r>
            <a:endParaRPr lang="en-GB" sz="1200" dirty="0"/>
          </a:p>
          <a:p>
            <a:pPr marL="0" indent="0" algn="just">
              <a:lnSpc>
                <a:spcPct val="120000"/>
              </a:lnSpc>
              <a:buNone/>
            </a:pPr>
            <a:endParaRPr lang="en-GB" sz="1200" dirty="0" smtClean="0"/>
          </a:p>
        </p:txBody>
      </p:sp>
      <p:sp>
        <p:nvSpPr>
          <p:cNvPr id="4" name="1 Título"/>
          <p:cNvSpPr>
            <a:spLocks noGrp="1"/>
          </p:cNvSpPr>
          <p:nvPr>
            <p:ph type="title"/>
          </p:nvPr>
        </p:nvSpPr>
        <p:spPr>
          <a:xfrm>
            <a:off x="332655" y="29766"/>
            <a:ext cx="6065787" cy="1037464"/>
          </a:xfrm>
        </p:spPr>
        <p:txBody>
          <a:bodyPr>
            <a:normAutofit/>
          </a:bodyPr>
          <a:lstStyle/>
          <a:p>
            <a:pPr algn="l"/>
            <a:r>
              <a:rPr lang="ca-ES" sz="2800" dirty="0" smtClean="0"/>
              <a:t>3.Key </a:t>
            </a:r>
            <a:r>
              <a:rPr lang="ca-ES" sz="2800" dirty="0" err="1" smtClean="0"/>
              <a:t>ideas</a:t>
            </a:r>
            <a:r>
              <a:rPr lang="ca-ES" sz="2800" dirty="0" smtClean="0"/>
              <a:t> </a:t>
            </a:r>
            <a:r>
              <a:rPr lang="ca-ES" sz="2800" dirty="0" err="1" smtClean="0"/>
              <a:t>and</a:t>
            </a:r>
            <a:r>
              <a:rPr lang="ca-ES" sz="2800" dirty="0" smtClean="0"/>
              <a:t> </a:t>
            </a:r>
            <a:r>
              <a:rPr lang="ca-ES" sz="2800" dirty="0" err="1" smtClean="0"/>
              <a:t>further</a:t>
            </a:r>
            <a:r>
              <a:rPr lang="ca-ES" sz="2800" dirty="0" smtClean="0"/>
              <a:t> </a:t>
            </a:r>
            <a:r>
              <a:rPr lang="ca-ES" sz="2800" dirty="0" err="1" smtClean="0"/>
              <a:t>depelopment</a:t>
            </a:r>
            <a:r>
              <a:rPr lang="ca-ES" sz="2800" dirty="0" smtClean="0"/>
              <a:t> (2)</a:t>
            </a:r>
            <a:endParaRPr lang="ca-ES" sz="2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672" y="3923928"/>
            <a:ext cx="5921771" cy="454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518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32656" y="1404049"/>
            <a:ext cx="6172200" cy="6034617"/>
          </a:xfrm>
        </p:spPr>
        <p:txBody>
          <a:bodyPr>
            <a:normAutofit/>
          </a:bodyPr>
          <a:lstStyle/>
          <a:p>
            <a:pPr marL="0" indent="0" algn="just">
              <a:buNone/>
            </a:pPr>
            <a:endParaRPr lang="ca-ES" sz="1200" dirty="0"/>
          </a:p>
          <a:p>
            <a:pPr marL="0" indent="0" algn="just">
              <a:buNone/>
            </a:pPr>
            <a:r>
              <a:rPr lang="ca-ES" sz="1200" b="1" dirty="0" err="1" smtClean="0"/>
              <a:t>Credits</a:t>
            </a:r>
            <a:r>
              <a:rPr lang="ca-ES" sz="1200" b="1" dirty="0" smtClean="0"/>
              <a:t> </a:t>
            </a:r>
            <a:r>
              <a:rPr lang="ca-ES" sz="1200" b="1" dirty="0" err="1" smtClean="0"/>
              <a:t>and</a:t>
            </a:r>
            <a:r>
              <a:rPr lang="ca-ES" sz="1200" b="1" dirty="0" smtClean="0"/>
              <a:t> </a:t>
            </a:r>
            <a:r>
              <a:rPr lang="ca-ES" sz="1200" b="1" dirty="0" err="1" smtClean="0"/>
              <a:t>Contact</a:t>
            </a:r>
            <a:endParaRPr lang="ca-ES" sz="1200" b="1" dirty="0" smtClean="0"/>
          </a:p>
          <a:p>
            <a:pPr marL="0" indent="0" algn="just">
              <a:buNone/>
            </a:pPr>
            <a:endParaRPr lang="ca-ES" sz="1200" b="1" dirty="0"/>
          </a:p>
          <a:p>
            <a:pPr marL="0" indent="0" algn="just">
              <a:buNone/>
            </a:pPr>
            <a:r>
              <a:rPr lang="ca-ES" sz="1200" dirty="0" err="1"/>
              <a:t>This</a:t>
            </a:r>
            <a:r>
              <a:rPr lang="ca-ES" sz="1200" dirty="0"/>
              <a:t> </a:t>
            </a:r>
            <a:r>
              <a:rPr lang="ca-ES" sz="1200" dirty="0" err="1"/>
              <a:t>activity</a:t>
            </a:r>
            <a:r>
              <a:rPr lang="ca-ES" sz="1200" dirty="0"/>
              <a:t> has </a:t>
            </a:r>
            <a:r>
              <a:rPr lang="ca-ES" sz="1200" dirty="0" err="1"/>
              <a:t>been</a:t>
            </a:r>
            <a:r>
              <a:rPr lang="ca-ES" sz="1200" dirty="0"/>
              <a:t> </a:t>
            </a:r>
            <a:r>
              <a:rPr lang="ca-ES" sz="1200" dirty="0" err="1"/>
              <a:t>developed</a:t>
            </a:r>
            <a:r>
              <a:rPr lang="ca-ES" sz="1200" dirty="0"/>
              <a:t> </a:t>
            </a:r>
            <a:r>
              <a:rPr lang="ca-ES" sz="1200" dirty="0" err="1"/>
              <a:t>by</a:t>
            </a:r>
            <a:r>
              <a:rPr lang="ca-ES" sz="1200" dirty="0"/>
              <a:t> Jordi Domènech @</a:t>
            </a:r>
            <a:r>
              <a:rPr lang="ca-ES" sz="1200" dirty="0" err="1"/>
              <a:t>jdomenechca</a:t>
            </a:r>
            <a:r>
              <a:rPr lang="ca-ES" sz="1200" dirty="0"/>
              <a:t> </a:t>
            </a:r>
            <a:r>
              <a:rPr lang="ca-ES" sz="1200" dirty="0" smtClean="0">
                <a:hlinkClick r:id="rId2"/>
              </a:rPr>
              <a:t>jdomen44@xtec.cat</a:t>
            </a:r>
            <a:r>
              <a:rPr lang="ca-ES" sz="1200" dirty="0" smtClean="0"/>
              <a:t> , </a:t>
            </a:r>
            <a:r>
              <a:rPr lang="ca-ES" sz="1200" dirty="0" err="1" smtClean="0"/>
              <a:t>Secondary</a:t>
            </a:r>
            <a:r>
              <a:rPr lang="ca-ES" sz="1200" dirty="0" smtClean="0"/>
              <a:t> </a:t>
            </a:r>
            <a:r>
              <a:rPr lang="ca-ES" sz="1200" dirty="0" err="1" smtClean="0"/>
              <a:t>Education</a:t>
            </a:r>
            <a:r>
              <a:rPr lang="ca-ES" sz="1200" dirty="0" smtClean="0"/>
              <a:t> </a:t>
            </a:r>
            <a:r>
              <a:rPr lang="ca-ES" sz="1200" dirty="0" err="1" smtClean="0"/>
              <a:t>teacher</a:t>
            </a:r>
            <a:r>
              <a:rPr lang="ca-ES" sz="1200" dirty="0" smtClean="0"/>
              <a:t> </a:t>
            </a:r>
            <a:r>
              <a:rPr lang="ca-ES" sz="1200" dirty="0" err="1" smtClean="0"/>
              <a:t>at</a:t>
            </a:r>
            <a:r>
              <a:rPr lang="ca-ES" sz="1200" dirty="0" smtClean="0"/>
              <a:t> Institut Marta Estrada (Granollers, Barcelona, Spain).</a:t>
            </a:r>
          </a:p>
          <a:p>
            <a:pPr marL="0" indent="0">
              <a:buNone/>
            </a:pPr>
            <a:r>
              <a:rPr lang="ca-ES" sz="1200" dirty="0" err="1" smtClean="0"/>
              <a:t>The</a:t>
            </a:r>
            <a:r>
              <a:rPr lang="ca-ES" sz="1200" dirty="0" smtClean="0"/>
              <a:t> original </a:t>
            </a:r>
            <a:r>
              <a:rPr lang="ca-ES" sz="1200" dirty="0" err="1" smtClean="0"/>
              <a:t>version</a:t>
            </a:r>
            <a:r>
              <a:rPr lang="ca-ES" sz="1200" dirty="0" smtClean="0"/>
              <a:t> of </a:t>
            </a:r>
            <a:r>
              <a:rPr lang="ca-ES" sz="1200" dirty="0" err="1" smtClean="0"/>
              <a:t>this</a:t>
            </a:r>
            <a:r>
              <a:rPr lang="ca-ES" sz="1200" dirty="0" smtClean="0"/>
              <a:t> </a:t>
            </a:r>
            <a:r>
              <a:rPr lang="ca-ES" sz="1200" dirty="0" err="1" smtClean="0"/>
              <a:t>activity</a:t>
            </a:r>
            <a:r>
              <a:rPr lang="ca-ES" sz="1200" dirty="0" smtClean="0"/>
              <a:t> has </a:t>
            </a:r>
            <a:r>
              <a:rPr lang="ca-ES" sz="1200" dirty="0" err="1" smtClean="0"/>
              <a:t>been</a:t>
            </a:r>
            <a:r>
              <a:rPr lang="ca-ES" sz="1200" dirty="0" smtClean="0"/>
              <a:t> </a:t>
            </a:r>
            <a:r>
              <a:rPr lang="ca-ES" sz="1200" dirty="0" err="1" smtClean="0"/>
              <a:t>built</a:t>
            </a:r>
            <a:r>
              <a:rPr lang="ca-ES" sz="1200" dirty="0" smtClean="0"/>
              <a:t> </a:t>
            </a:r>
            <a:r>
              <a:rPr lang="ca-ES" sz="1200" dirty="0" err="1" smtClean="0"/>
              <a:t>at</a:t>
            </a:r>
            <a:r>
              <a:rPr lang="ca-ES" sz="1200" dirty="0" smtClean="0"/>
              <a:t> #betacamp19 </a:t>
            </a:r>
            <a:r>
              <a:rPr lang="ca-ES" sz="1200" dirty="0" err="1" smtClean="0"/>
              <a:t>and</a:t>
            </a:r>
            <a:r>
              <a:rPr lang="ca-ES" sz="1200" dirty="0" smtClean="0"/>
              <a:t> </a:t>
            </a:r>
            <a:r>
              <a:rPr lang="ca-ES" sz="1200" dirty="0" err="1" smtClean="0"/>
              <a:t>further</a:t>
            </a:r>
            <a:r>
              <a:rPr lang="ca-ES" sz="1200" dirty="0" smtClean="0"/>
              <a:t> </a:t>
            </a:r>
            <a:r>
              <a:rPr lang="ca-ES" sz="1200" dirty="0" err="1" smtClean="0"/>
              <a:t>developed</a:t>
            </a:r>
            <a:r>
              <a:rPr lang="ca-ES" sz="1200" dirty="0" smtClean="0"/>
              <a:t>. </a:t>
            </a:r>
            <a:endParaRPr lang="ca-ES" sz="1200" dirty="0"/>
          </a:p>
          <a:p>
            <a:pPr marL="0" indent="0">
              <a:buNone/>
            </a:pPr>
            <a:r>
              <a:rPr lang="ca-ES" sz="1200" dirty="0" smtClean="0"/>
              <a:t>All </a:t>
            </a:r>
            <a:r>
              <a:rPr lang="ca-ES" sz="1200" dirty="0" err="1" smtClean="0"/>
              <a:t>the</a:t>
            </a:r>
            <a:r>
              <a:rPr lang="ca-ES" sz="1200" dirty="0" smtClean="0"/>
              <a:t> materials </a:t>
            </a:r>
            <a:r>
              <a:rPr lang="ca-ES" sz="1200" dirty="0" err="1" smtClean="0"/>
              <a:t>are</a:t>
            </a:r>
            <a:r>
              <a:rPr lang="ca-ES" sz="1200" dirty="0" smtClean="0"/>
              <a:t> </a:t>
            </a:r>
            <a:r>
              <a:rPr lang="ca-ES" sz="1200" dirty="0" err="1" smtClean="0"/>
              <a:t>available</a:t>
            </a:r>
            <a:r>
              <a:rPr lang="ca-ES" sz="1200" dirty="0" smtClean="0"/>
              <a:t> to </a:t>
            </a:r>
            <a:r>
              <a:rPr lang="ca-ES" sz="1200" dirty="0" err="1" smtClean="0"/>
              <a:t>download</a:t>
            </a:r>
            <a:r>
              <a:rPr lang="ca-ES" sz="1200" dirty="0" smtClean="0"/>
              <a:t> </a:t>
            </a:r>
            <a:r>
              <a:rPr lang="ca-ES" sz="1200" dirty="0" err="1" smtClean="0"/>
              <a:t>at</a:t>
            </a:r>
            <a:r>
              <a:rPr lang="ca-ES" sz="1200" dirty="0" smtClean="0"/>
              <a:t>: </a:t>
            </a:r>
            <a:r>
              <a:rPr lang="ca-ES" sz="1200" dirty="0">
                <a:hlinkClick r:id="rId3"/>
              </a:rPr>
              <a:t>https://app.box.com/s/vtmek8dyqfpp8ynat0thsqq9f6g46bi4</a:t>
            </a:r>
            <a:endParaRPr lang="ca-ES" sz="1200" dirty="0" smtClean="0"/>
          </a:p>
          <a:p>
            <a:pPr marL="0" indent="0" algn="just">
              <a:buNone/>
            </a:pPr>
            <a:endParaRPr lang="ca-ES" sz="1200" dirty="0" smtClean="0"/>
          </a:p>
          <a:p>
            <a:pPr marL="0" indent="0" algn="just">
              <a:buNone/>
            </a:pPr>
            <a:endParaRPr lang="ca-ES" sz="1200" dirty="0"/>
          </a:p>
          <a:p>
            <a:pPr marL="0" indent="0" algn="just">
              <a:buNone/>
            </a:pPr>
            <a:r>
              <a:rPr lang="ca-ES" sz="1200" b="1" dirty="0" err="1" smtClean="0"/>
              <a:t>License</a:t>
            </a:r>
            <a:r>
              <a:rPr lang="ca-ES" sz="1200" b="1" dirty="0" smtClean="0"/>
              <a:t> </a:t>
            </a:r>
          </a:p>
          <a:p>
            <a:pPr marL="0" indent="0" algn="just">
              <a:buNone/>
            </a:pPr>
            <a:endParaRPr lang="ca-ES" sz="1200" b="1" dirty="0" smtClean="0"/>
          </a:p>
          <a:p>
            <a:pPr marL="0" indent="0" algn="just">
              <a:buNone/>
            </a:pPr>
            <a:r>
              <a:rPr lang="ca-ES" sz="1200" dirty="0" err="1" smtClean="0"/>
              <a:t>These</a:t>
            </a:r>
            <a:r>
              <a:rPr lang="ca-ES" sz="1200" dirty="0" smtClean="0"/>
              <a:t> </a:t>
            </a:r>
            <a:r>
              <a:rPr lang="ca-ES" sz="1200" dirty="0"/>
              <a:t>materials </a:t>
            </a:r>
            <a:r>
              <a:rPr lang="ca-ES" sz="1200" dirty="0" err="1"/>
              <a:t>are</a:t>
            </a:r>
            <a:r>
              <a:rPr lang="ca-ES" sz="1200" dirty="0"/>
              <a:t> </a:t>
            </a:r>
            <a:r>
              <a:rPr lang="ca-ES" sz="1200" dirty="0" err="1"/>
              <a:t>shared</a:t>
            </a:r>
            <a:r>
              <a:rPr lang="ca-ES" sz="1200" dirty="0"/>
              <a:t> </a:t>
            </a:r>
            <a:r>
              <a:rPr lang="ca-ES" sz="1200" dirty="0" err="1"/>
              <a:t>under</a:t>
            </a:r>
            <a:r>
              <a:rPr lang="ca-ES" sz="1200" dirty="0"/>
              <a:t> a </a:t>
            </a:r>
            <a:r>
              <a:rPr lang="ca-ES" sz="1200" dirty="0" err="1"/>
              <a:t>Creative</a:t>
            </a:r>
            <a:r>
              <a:rPr lang="ca-ES" sz="1200" dirty="0"/>
              <a:t> </a:t>
            </a:r>
            <a:r>
              <a:rPr lang="ca-ES" sz="1200" dirty="0" err="1"/>
              <a:t>Commons</a:t>
            </a:r>
            <a:r>
              <a:rPr lang="ca-ES" sz="1200" dirty="0"/>
              <a:t> </a:t>
            </a:r>
            <a:r>
              <a:rPr lang="ca-ES" sz="1200" dirty="0" err="1"/>
              <a:t>License</a:t>
            </a:r>
            <a:r>
              <a:rPr lang="ca-ES" sz="1200" dirty="0"/>
              <a:t> </a:t>
            </a:r>
            <a:r>
              <a:rPr lang="ca-ES" sz="1200" dirty="0" err="1"/>
              <a:t>by</a:t>
            </a:r>
            <a:r>
              <a:rPr lang="ca-ES" sz="1200" dirty="0"/>
              <a:t>-</a:t>
            </a:r>
            <a:r>
              <a:rPr lang="ca-ES" sz="1200" dirty="0" err="1"/>
              <a:t>nc-sa</a:t>
            </a:r>
            <a:r>
              <a:rPr lang="ca-ES" sz="1200" dirty="0"/>
              <a:t> 4.0.</a:t>
            </a:r>
          </a:p>
          <a:p>
            <a:pPr marL="0" indent="0" algn="just">
              <a:buNone/>
            </a:pPr>
            <a:r>
              <a:rPr lang="ca-ES" sz="1200" dirty="0" err="1"/>
              <a:t>You</a:t>
            </a:r>
            <a:r>
              <a:rPr lang="ca-ES" sz="1200" dirty="0"/>
              <a:t> </a:t>
            </a:r>
            <a:r>
              <a:rPr lang="ca-ES" sz="1200" dirty="0" err="1"/>
              <a:t>are</a:t>
            </a:r>
            <a:r>
              <a:rPr lang="ca-ES" sz="1200" dirty="0"/>
              <a:t> </a:t>
            </a:r>
            <a:r>
              <a:rPr lang="ca-ES" sz="1200" dirty="0" err="1"/>
              <a:t>free</a:t>
            </a:r>
            <a:r>
              <a:rPr lang="ca-ES" sz="1200" dirty="0"/>
              <a:t> to </a:t>
            </a:r>
            <a:r>
              <a:rPr lang="ca-ES" sz="1200" b="1" dirty="0" err="1"/>
              <a:t>Share</a:t>
            </a:r>
            <a:r>
              <a:rPr lang="ca-ES" sz="1200" dirty="0"/>
              <a:t> </a:t>
            </a:r>
            <a:r>
              <a:rPr lang="ca-ES" sz="1200" dirty="0" err="1"/>
              <a:t>and</a:t>
            </a:r>
            <a:r>
              <a:rPr lang="ca-ES" sz="1200" dirty="0"/>
              <a:t> </a:t>
            </a:r>
            <a:r>
              <a:rPr lang="ca-ES" sz="1200" b="1" dirty="0" err="1"/>
              <a:t>Adapt</a:t>
            </a:r>
            <a:r>
              <a:rPr lang="ca-ES" sz="1200" dirty="0"/>
              <a:t> </a:t>
            </a:r>
            <a:r>
              <a:rPr lang="ca-ES" sz="1200" dirty="0" err="1"/>
              <a:t>under</a:t>
            </a:r>
            <a:r>
              <a:rPr lang="ca-ES" sz="1200" dirty="0"/>
              <a:t> </a:t>
            </a:r>
            <a:r>
              <a:rPr lang="ca-ES" sz="1200" dirty="0" err="1"/>
              <a:t>the</a:t>
            </a:r>
            <a:r>
              <a:rPr lang="ca-ES" sz="1200" dirty="0"/>
              <a:t> </a:t>
            </a:r>
            <a:r>
              <a:rPr lang="ca-ES" sz="1200" dirty="0" err="1"/>
              <a:t>following</a:t>
            </a:r>
            <a:r>
              <a:rPr lang="ca-ES" sz="1200" dirty="0"/>
              <a:t>  </a:t>
            </a:r>
            <a:r>
              <a:rPr lang="ca-ES" sz="1200" dirty="0" err="1"/>
              <a:t>terms</a:t>
            </a:r>
            <a:r>
              <a:rPr lang="ca-ES" sz="1200" dirty="0"/>
              <a:t>: </a:t>
            </a:r>
            <a:r>
              <a:rPr lang="ca-ES" sz="1200" dirty="0" err="1"/>
              <a:t>Attribution</a:t>
            </a:r>
            <a:r>
              <a:rPr lang="ca-ES" sz="1200" dirty="0"/>
              <a:t>, Non Commercial Uses, </a:t>
            </a:r>
            <a:r>
              <a:rPr lang="ca-ES" sz="1200" dirty="0" err="1"/>
              <a:t>Share</a:t>
            </a:r>
            <a:r>
              <a:rPr lang="ca-ES" sz="1200" dirty="0"/>
              <a:t> </a:t>
            </a:r>
            <a:r>
              <a:rPr lang="ca-ES" sz="1200" dirty="0" err="1"/>
              <a:t>Alike</a:t>
            </a:r>
            <a:r>
              <a:rPr lang="ca-ES" sz="1200" dirty="0"/>
              <a:t>. </a:t>
            </a:r>
            <a:endParaRPr lang="ca-ES" sz="1200" dirty="0" smtClean="0"/>
          </a:p>
          <a:p>
            <a:pPr marL="0" indent="0" algn="just">
              <a:buNone/>
            </a:pPr>
            <a:r>
              <a:rPr lang="en-GB" sz="1200" dirty="0"/>
              <a:t>Images from Lego pieces, Maps or </a:t>
            </a:r>
            <a:r>
              <a:rPr lang="en-GB" sz="1200" dirty="0" err="1"/>
              <a:t>informatic</a:t>
            </a:r>
            <a:r>
              <a:rPr lang="en-GB" sz="1200" dirty="0"/>
              <a:t> programs are not under this general License and could have their own License. </a:t>
            </a:r>
            <a:endParaRPr lang="es-ES" sz="1200" dirty="0"/>
          </a:p>
          <a:p>
            <a:pPr marL="0" indent="0" algn="just">
              <a:buNone/>
            </a:pPr>
            <a:r>
              <a:rPr lang="en-GB" sz="1200" dirty="0" smtClean="0"/>
              <a:t>This </a:t>
            </a:r>
            <a:r>
              <a:rPr lang="en-GB" sz="1200" dirty="0"/>
              <a:t>is a </a:t>
            </a:r>
            <a:r>
              <a:rPr lang="en-GB" sz="1200" dirty="0" smtClean="0"/>
              <a:t>Third-Version </a:t>
            </a:r>
            <a:r>
              <a:rPr lang="en-GB" sz="1200" dirty="0"/>
              <a:t>(</a:t>
            </a:r>
            <a:r>
              <a:rPr lang="en-GB" sz="1200" dirty="0" smtClean="0"/>
              <a:t>2.1) </a:t>
            </a:r>
            <a:r>
              <a:rPr lang="en-GB" sz="1200" dirty="0"/>
              <a:t>of the activity. The activity has been tested and you are welcome to participate and send your modifications/additions ( </a:t>
            </a:r>
            <a:r>
              <a:rPr lang="en-GB" sz="1200" dirty="0">
                <a:hlinkClick r:id="rId2"/>
              </a:rPr>
              <a:t>jdomen44@xtec.cat</a:t>
            </a:r>
            <a:r>
              <a:rPr lang="en-GB" sz="1200" dirty="0"/>
              <a:t> ) that if you agree I could eventually add to the materials citing you. </a:t>
            </a:r>
            <a:endParaRPr lang="en-GB" sz="1200" dirty="0" smtClean="0"/>
          </a:p>
        </p:txBody>
      </p:sp>
      <p:sp>
        <p:nvSpPr>
          <p:cNvPr id="4" name="1 Título"/>
          <p:cNvSpPr>
            <a:spLocks noGrp="1"/>
          </p:cNvSpPr>
          <p:nvPr>
            <p:ph type="title"/>
          </p:nvPr>
        </p:nvSpPr>
        <p:spPr>
          <a:xfrm>
            <a:off x="317360" y="366184"/>
            <a:ext cx="5824360" cy="1037464"/>
          </a:xfrm>
        </p:spPr>
        <p:txBody>
          <a:bodyPr>
            <a:normAutofit/>
          </a:bodyPr>
          <a:lstStyle/>
          <a:p>
            <a:pPr algn="l"/>
            <a:r>
              <a:rPr lang="ca-ES" sz="2800" dirty="0" smtClean="0"/>
              <a:t>4.Credits, </a:t>
            </a:r>
            <a:r>
              <a:rPr lang="ca-ES" sz="2800" dirty="0" err="1" smtClean="0"/>
              <a:t>Licenses</a:t>
            </a:r>
            <a:r>
              <a:rPr lang="ca-ES" sz="2800" dirty="0" smtClean="0"/>
              <a:t> </a:t>
            </a:r>
            <a:r>
              <a:rPr lang="ca-ES" sz="2800" dirty="0" err="1" smtClean="0"/>
              <a:t>and</a:t>
            </a:r>
            <a:r>
              <a:rPr lang="ca-ES" sz="2800" dirty="0" smtClean="0"/>
              <a:t> </a:t>
            </a:r>
            <a:r>
              <a:rPr lang="ca-ES" sz="2800" dirty="0" err="1" smtClean="0"/>
              <a:t>Contact</a:t>
            </a:r>
            <a:endParaRPr lang="ca-ES" sz="2800" dirty="0"/>
          </a:p>
        </p:txBody>
      </p:sp>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0440" y="3707904"/>
            <a:ext cx="1114852" cy="392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6907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1361</TotalTime>
  <Words>1681</Words>
  <Application>Microsoft Office PowerPoint</Application>
  <PresentationFormat>Presentación en pantalla (4:3)</PresentationFormat>
  <Paragraphs>87</Paragraphs>
  <Slides>7</Slides>
  <Notes>1</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1.Preparing the Materials 2.Depeloping the activity 3.Key Ideas an Further developments 4.Credits, Licenses and Contact</vt:lpstr>
      <vt:lpstr>1.Preparing the materials (1)</vt:lpstr>
      <vt:lpstr>1.Preparing the materials (2)</vt:lpstr>
      <vt:lpstr>2.Developing the activity</vt:lpstr>
      <vt:lpstr>3.Key ideas and further depelopment (1)</vt:lpstr>
      <vt:lpstr>3.Key ideas and further depelopment (2)</vt:lpstr>
      <vt:lpstr>4.Credits, Licenses and 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jordi</dc:creator>
  <cp:lastModifiedBy>jordi</cp:lastModifiedBy>
  <cp:revision>149</cp:revision>
  <cp:lastPrinted>2019-12-23T11:50:33Z</cp:lastPrinted>
  <dcterms:created xsi:type="dcterms:W3CDTF">2019-08-23T12:42:06Z</dcterms:created>
  <dcterms:modified xsi:type="dcterms:W3CDTF">2019-12-23T11:55:17Z</dcterms:modified>
</cp:coreProperties>
</file>